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31" r:id="rId2"/>
    <p:sldId id="259" r:id="rId3"/>
    <p:sldId id="333" r:id="rId4"/>
    <p:sldId id="334" r:id="rId5"/>
    <p:sldId id="260" r:id="rId6"/>
    <p:sldId id="335" r:id="rId7"/>
    <p:sldId id="336" r:id="rId8"/>
    <p:sldId id="366" r:id="rId9"/>
    <p:sldId id="367" r:id="rId10"/>
    <p:sldId id="337" r:id="rId11"/>
    <p:sldId id="338" r:id="rId12"/>
    <p:sldId id="368" r:id="rId13"/>
    <p:sldId id="339" r:id="rId14"/>
    <p:sldId id="340" r:id="rId15"/>
    <p:sldId id="353" r:id="rId16"/>
    <p:sldId id="354" r:id="rId17"/>
    <p:sldId id="355" r:id="rId18"/>
    <p:sldId id="341" r:id="rId19"/>
    <p:sldId id="356" r:id="rId20"/>
    <p:sldId id="342" r:id="rId21"/>
    <p:sldId id="343" r:id="rId22"/>
    <p:sldId id="344" r:id="rId23"/>
    <p:sldId id="345" r:id="rId24"/>
    <p:sldId id="346" r:id="rId25"/>
    <p:sldId id="347" r:id="rId26"/>
    <p:sldId id="348" r:id="rId27"/>
    <p:sldId id="349" r:id="rId28"/>
    <p:sldId id="350" r:id="rId29"/>
    <p:sldId id="357" r:id="rId30"/>
    <p:sldId id="358" r:id="rId31"/>
    <p:sldId id="359" r:id="rId32"/>
    <p:sldId id="360" r:id="rId33"/>
    <p:sldId id="351" r:id="rId34"/>
    <p:sldId id="352" r:id="rId35"/>
    <p:sldId id="361" r:id="rId36"/>
    <p:sldId id="362" r:id="rId37"/>
    <p:sldId id="363" r:id="rId38"/>
    <p:sldId id="364" r:id="rId39"/>
    <p:sldId id="257" r:id="rId40"/>
    <p:sldId id="365" r:id="rId41"/>
    <p:sldId id="258"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90" r:id="rId71"/>
    <p:sldId id="291" r:id="rId72"/>
    <p:sldId id="292" r:id="rId73"/>
    <p:sldId id="293" r:id="rId74"/>
    <p:sldId id="295" r:id="rId75"/>
    <p:sldId id="296" r:id="rId76"/>
    <p:sldId id="297" r:id="rId77"/>
    <p:sldId id="300" r:id="rId78"/>
    <p:sldId id="301" r:id="rId79"/>
    <p:sldId id="298" r:id="rId80"/>
    <p:sldId id="302" r:id="rId81"/>
    <p:sldId id="304" r:id="rId82"/>
    <p:sldId id="305" r:id="rId83"/>
    <p:sldId id="307" r:id="rId84"/>
    <p:sldId id="308" r:id="rId85"/>
    <p:sldId id="309" r:id="rId86"/>
    <p:sldId id="310" r:id="rId87"/>
    <p:sldId id="311" r:id="rId88"/>
    <p:sldId id="312" r:id="rId89"/>
    <p:sldId id="313" r:id="rId90"/>
    <p:sldId id="314" r:id="rId91"/>
    <p:sldId id="315" r:id="rId92"/>
    <p:sldId id="306" r:id="rId93"/>
    <p:sldId id="316" r:id="rId94"/>
    <p:sldId id="317" r:id="rId95"/>
    <p:sldId id="318" r:id="rId96"/>
    <p:sldId id="319" r:id="rId97"/>
    <p:sldId id="320" r:id="rId98"/>
    <p:sldId id="321" r:id="rId99"/>
    <p:sldId id="323" r:id="rId100"/>
    <p:sldId id="322" r:id="rId101"/>
    <p:sldId id="325" r:id="rId102"/>
    <p:sldId id="326" r:id="rId103"/>
    <p:sldId id="327" r:id="rId104"/>
    <p:sldId id="328" r:id="rId105"/>
    <p:sldId id="329" r:id="rId106"/>
    <p:sldId id="330" r:id="rId107"/>
    <p:sldId id="369"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52" d="100"/>
          <a:sy n="52" d="100"/>
        </p:scale>
        <p:origin x="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9/28/2022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295399" y="228601"/>
            <a:ext cx="6858000" cy="1600199"/>
          </a:xfrm>
        </p:spPr>
        <p:txBody>
          <a:bodyPr>
            <a:normAutofit/>
          </a:bodyPr>
          <a:lstStyle/>
          <a:p>
            <a:r>
              <a:rPr lang="en-US" dirty="0" smtClean="0"/>
              <a:t>Module </a:t>
            </a:r>
            <a:r>
              <a:rPr lang="en-US" dirty="0"/>
              <a:t>5</a:t>
            </a:r>
            <a:r>
              <a:rPr lang="en-US" dirty="0" smtClean="0"/>
              <a:t>:</a:t>
            </a:r>
            <a:br>
              <a:rPr lang="en-US" dirty="0" smtClean="0"/>
            </a:br>
            <a:r>
              <a:rPr lang="en-US" dirty="0" smtClean="0"/>
              <a:t>MACHINE </a:t>
            </a:r>
            <a:r>
              <a:rPr lang="en-US" dirty="0"/>
              <a:t>LEARNING</a:t>
            </a:r>
            <a:endParaRPr lang="en-IN" dirty="0"/>
          </a:p>
        </p:txBody>
      </p:sp>
      <p:pic>
        <p:nvPicPr>
          <p:cNvPr id="6" name="Picture 5" descr="&lt;strong&gt;Deep&lt;/strong&gt; &lt;strong&gt;Learning&lt;/strong&gt; &lt;strong&gt;Vs&lt;/strong&gt; &lt;strong&gt;Machine&lt;/strong&gt; &lt;strong&gt;Learning&lt;/strong&gt;: What's the Differe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122" y="1828800"/>
            <a:ext cx="4976553" cy="4817681"/>
          </a:xfrm>
          <a:prstGeom prst="rect">
            <a:avLst/>
          </a:prstGeom>
        </p:spPr>
      </p:pic>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id="{C273C424-8E0F-3533-71C9-83E7C292F7A1}"/>
              </a:ext>
            </a:extLst>
          </p:cNvPr>
          <p:cNvPicPr>
            <a:picLocks noGrp="1" noChangeAspect="1"/>
          </p:cNvPicPr>
          <p:nvPr>
            <p:ph idx="1"/>
          </p:nvPr>
        </p:nvPicPr>
        <p:blipFill>
          <a:blip r:embed="rId2"/>
          <a:stretch>
            <a:fillRect/>
          </a:stretch>
        </p:blipFill>
        <p:spPr>
          <a:xfrm>
            <a:off x="1357605" y="2452785"/>
            <a:ext cx="6550089" cy="2617237"/>
          </a:xfrm>
        </p:spPr>
      </p:pic>
    </p:spTree>
    <p:extLst>
      <p:ext uri="{BB962C8B-B14F-4D97-AF65-F5344CB8AC3E}">
        <p14:creationId xmlns:p14="http://schemas.microsoft.com/office/powerpoint/2010/main" val="3940072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Tree>
    <p:extLst>
      <p:ext uri="{BB962C8B-B14F-4D97-AF65-F5344CB8AC3E}">
        <p14:creationId xmlns:p14="http://schemas.microsoft.com/office/powerpoint/2010/main" val="1504127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E75A-470C-BE88-3A67-577D9A542507}"/>
              </a:ext>
            </a:extLst>
          </p:cNvPr>
          <p:cNvSpPr>
            <a:spLocks noGrp="1"/>
          </p:cNvSpPr>
          <p:nvPr>
            <p:ph type="title"/>
          </p:nvPr>
        </p:nvSpPr>
        <p:spPr>
          <a:xfrm>
            <a:off x="457200" y="274638"/>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id="{A2EE13A4-C2D9-A886-F7E8-04424A98E705}"/>
              </a:ext>
            </a:extLst>
          </p:cNvPr>
          <p:cNvSpPr>
            <a:spLocks noGrp="1"/>
          </p:cNvSpPr>
          <p:nvPr>
            <p:ph idx="1"/>
          </p:nvPr>
        </p:nvSpPr>
        <p:spPr>
          <a:xfrm>
            <a:off x="457200" y="685800"/>
            <a:ext cx="8229600" cy="5440363"/>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Tree>
    <p:extLst>
      <p:ext uri="{BB962C8B-B14F-4D97-AF65-F5344CB8AC3E}">
        <p14:creationId xmlns:p14="http://schemas.microsoft.com/office/powerpoint/2010/main" val="3150075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Tree>
    <p:extLst>
      <p:ext uri="{BB962C8B-B14F-4D97-AF65-F5344CB8AC3E}">
        <p14:creationId xmlns:p14="http://schemas.microsoft.com/office/powerpoint/2010/main" val="2489777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Tree>
    <p:extLst>
      <p:ext uri="{BB962C8B-B14F-4D97-AF65-F5344CB8AC3E}">
        <p14:creationId xmlns:p14="http://schemas.microsoft.com/office/powerpoint/2010/main" val="1834870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Tree>
    <p:extLst>
      <p:ext uri="{BB962C8B-B14F-4D97-AF65-F5344CB8AC3E}">
        <p14:creationId xmlns:p14="http://schemas.microsoft.com/office/powerpoint/2010/main" val="3057024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Tree>
    <p:extLst>
      <p:ext uri="{BB962C8B-B14F-4D97-AF65-F5344CB8AC3E}">
        <p14:creationId xmlns:p14="http://schemas.microsoft.com/office/powerpoint/2010/main" val="1257262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5A92-6390-782C-C420-974EE99939FC}"/>
              </a:ext>
            </a:extLst>
          </p:cNvPr>
          <p:cNvSpPr>
            <a:spLocks noGrp="1"/>
          </p:cNvSpPr>
          <p:nvPr>
            <p:ph type="title"/>
          </p:nvPr>
        </p:nvSpPr>
        <p:spPr/>
        <p:txBody>
          <a:bodyPr/>
          <a:lstStyle/>
          <a:p>
            <a:r>
              <a:rPr lang="en-IN" dirty="0" smtClean="0"/>
              <a:t> </a:t>
            </a:r>
            <a:endParaRPr lang="en-IN" dirty="0"/>
          </a:p>
        </p:txBody>
      </p:sp>
      <p:pic>
        <p:nvPicPr>
          <p:cNvPr id="5" name="Content Placeholder 4">
            <a:extLst>
              <a:ext uri="{FF2B5EF4-FFF2-40B4-BE49-F238E27FC236}">
                <a16:creationId xmlns:a16="http://schemas.microsoft.com/office/drawing/2014/main" id="{5DCD0822-02DB-2621-D88C-08125CC2A948}"/>
              </a:ext>
            </a:extLst>
          </p:cNvPr>
          <p:cNvPicPr>
            <a:picLocks noGrp="1" noChangeAspect="1"/>
          </p:cNvPicPr>
          <p:nvPr>
            <p:ph idx="1"/>
          </p:nvPr>
        </p:nvPicPr>
        <p:blipFill>
          <a:blip r:embed="rId2"/>
          <a:stretch>
            <a:fillRect/>
          </a:stretch>
        </p:blipFill>
        <p:spPr>
          <a:xfrm>
            <a:off x="265604" y="1219200"/>
            <a:ext cx="8612792" cy="4724400"/>
          </a:xfrm>
        </p:spPr>
      </p:pic>
    </p:spTree>
    <p:extLst>
      <p:ext uri="{BB962C8B-B14F-4D97-AF65-F5344CB8AC3E}">
        <p14:creationId xmlns:p14="http://schemas.microsoft.com/office/powerpoint/2010/main" val="17454452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9110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648145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326818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Tree>
    <p:extLst>
      <p:ext uri="{BB962C8B-B14F-4D97-AF65-F5344CB8AC3E}">
        <p14:creationId xmlns:p14="http://schemas.microsoft.com/office/powerpoint/2010/main" val="3248113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Tree>
    <p:extLst>
      <p:ext uri="{BB962C8B-B14F-4D97-AF65-F5344CB8AC3E}">
        <p14:creationId xmlns:p14="http://schemas.microsoft.com/office/powerpoint/2010/main" val="1423266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Economic Growth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1" y="2296465"/>
            <a:ext cx="4021793" cy="26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97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endParaRPr lang="en-US" sz="825" dirty="0">
              <a:latin typeface="Times New Roman" panose="02020603050405020304" pitchFamily="18" charset="0"/>
              <a:cs typeface="Times New Roman" panose="02020603050405020304" pitchFamily="18" charset="0"/>
            </a:endParaRPr>
          </a:p>
        </p:txBody>
      </p:sp>
      <p:pic>
        <p:nvPicPr>
          <p:cNvPr id="19458" name="Picture 2" descr="Using machine learning to predict price of product on mercari | by Aniket  Mishrikotkar | Medium">
            <a:extLst>
              <a:ext uri="{FF2B5EF4-FFF2-40B4-BE49-F238E27FC236}">
                <a16:creationId xmlns:a16="http://schemas.microsoft.com/office/drawing/2014/main"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407612"/>
            <a:ext cx="3886200" cy="29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22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Score Predictions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727874"/>
            <a:ext cx="3886200" cy="22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52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id="{16B4ADC7-2546-E1C5-91EE-55A048AE61F0}"/>
              </a:ext>
            </a:extLst>
          </p:cNvPr>
          <p:cNvPicPr>
            <a:picLocks noGrp="1" noChangeAspect="1"/>
          </p:cNvPicPr>
          <p:nvPr>
            <p:ph idx="1"/>
          </p:nvPr>
        </p:nvPicPr>
        <p:blipFill>
          <a:blip r:embed="rId2"/>
          <a:stretch>
            <a:fillRect/>
          </a:stretch>
        </p:blipFill>
        <p:spPr>
          <a:xfrm>
            <a:off x="1371600" y="1752600"/>
            <a:ext cx="4188941" cy="3657600"/>
          </a:xfrm>
        </p:spPr>
      </p:pic>
    </p:spTree>
    <p:extLst>
      <p:ext uri="{BB962C8B-B14F-4D97-AF65-F5344CB8AC3E}">
        <p14:creationId xmlns:p14="http://schemas.microsoft.com/office/powerpoint/2010/main" val="30855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The simplest linear regression equation with one dependent variable and one independent variable is:</a:t>
            </a:r>
          </a:p>
          <a:p>
            <a:pPr marL="342900" lvl="1" indent="0" algn="just">
              <a:lnSpc>
                <a:spcPct val="150000"/>
              </a:lnSpc>
              <a:buNone/>
            </a:pPr>
            <a:r>
              <a:rPr lang="en-US" sz="1500"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50" y="3194765"/>
            <a:ext cx="5909461" cy="21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1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D2C79-BE4E-EB12-840D-73666648C49C}"/>
              </a:ext>
            </a:extLst>
          </p:cNvPr>
          <p:cNvPicPr>
            <a:picLocks noChangeAspect="1"/>
          </p:cNvPicPr>
          <p:nvPr/>
        </p:nvPicPr>
        <p:blipFill>
          <a:blip r:embed="rId2"/>
          <a:stretch>
            <a:fillRect/>
          </a:stretch>
        </p:blipFill>
        <p:spPr>
          <a:xfrm>
            <a:off x="614020" y="1067189"/>
            <a:ext cx="7915961" cy="4070744"/>
          </a:xfrm>
          <a:prstGeom prst="rect">
            <a:avLst/>
          </a:prstGeom>
        </p:spPr>
      </p:pic>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26C1-E15D-ADBB-3AD0-E4A78B6BD470}"/>
              </a:ext>
            </a:extLst>
          </p:cNvPr>
          <p:cNvSpPr>
            <a:spLocks noGrp="1"/>
          </p:cNvSpPr>
          <p:nvPr>
            <p:ph type="title"/>
          </p:nvPr>
        </p:nvSpPr>
        <p:spPr>
          <a:xfrm>
            <a:off x="1088685" y="1460640"/>
            <a:ext cx="7202456" cy="3623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35B81C-070E-D1B9-A221-68926FC384F7}"/>
              </a:ext>
            </a:extLst>
          </p:cNvPr>
          <p:cNvSpPr>
            <a:spLocks noGrp="1"/>
          </p:cNvSpPr>
          <p:nvPr>
            <p:ph idx="1"/>
          </p:nvPr>
        </p:nvSpPr>
        <p:spPr>
          <a:xfrm>
            <a:off x="1088685" y="1981200"/>
            <a:ext cx="7202456" cy="4114800"/>
          </a:xfrm>
        </p:spPr>
        <p:txBody>
          <a:bodyPr>
            <a:normAutofit fontScale="47500" lnSpcReduction="20000"/>
          </a:bodyPr>
          <a:lstStyle/>
          <a:p>
            <a:r>
              <a:rPr lang="en-US" sz="4200" b="1" i="1" dirty="0">
                <a:solidFill>
                  <a:srgbClr val="292929"/>
                </a:solidFill>
                <a:effectLst/>
                <a:latin typeface="charter"/>
              </a:rPr>
              <a:t>Simple Linear Regression</a:t>
            </a:r>
            <a:r>
              <a:rPr lang="en-US" sz="4200" b="0" i="1" dirty="0">
                <a:solidFill>
                  <a:srgbClr val="292929"/>
                </a:solidFill>
                <a:effectLst/>
                <a:latin typeface="charter"/>
              </a:rPr>
              <a:t>: It is a type of linear regression model where there is only independent or explanatory variable.</a:t>
            </a:r>
          </a:p>
          <a:p>
            <a:pPr algn="l"/>
            <a:r>
              <a:rPr lang="en-IN" sz="4200" b="1" i="0" dirty="0">
                <a:solidFill>
                  <a:srgbClr val="292929"/>
                </a:solidFill>
                <a:effectLst/>
                <a:latin typeface="charter"/>
              </a:rPr>
              <a:t>Linear Regression can be written mathematically as follows:</a:t>
            </a:r>
            <a:endParaRPr lang="en-IN" sz="4200" b="0" i="0" dirty="0">
              <a:solidFill>
                <a:srgbClr val="292929"/>
              </a:solidFill>
              <a:effectLst/>
              <a:latin typeface="charter"/>
            </a:endParaRPr>
          </a:p>
          <a:p>
            <a:pPr algn="l"/>
            <a:r>
              <a:rPr lang="en-IN" sz="4200" b="1" i="0" dirty="0">
                <a:solidFill>
                  <a:srgbClr val="292929"/>
                </a:solidFill>
                <a:effectLst/>
                <a:latin typeface="charter"/>
              </a:rPr>
              <a:t>Y = </a:t>
            </a:r>
            <a:r>
              <a:rPr lang="el-GR" sz="4200" b="1" i="0" dirty="0">
                <a:solidFill>
                  <a:srgbClr val="292929"/>
                </a:solidFill>
                <a:effectLst/>
                <a:latin typeface="charter"/>
              </a:rPr>
              <a:t>β0 + β1.</a:t>
            </a:r>
            <a:r>
              <a:rPr lang="en-IN" sz="4200" b="1" i="0" dirty="0">
                <a:solidFill>
                  <a:srgbClr val="292929"/>
                </a:solidFill>
                <a:effectLst/>
                <a:latin typeface="charter"/>
              </a:rPr>
              <a:t>X1 + </a:t>
            </a:r>
            <a:r>
              <a:rPr lang="el-GR" sz="4200" b="1" i="0" dirty="0">
                <a:solidFill>
                  <a:srgbClr val="292929"/>
                </a:solidFill>
                <a:effectLst/>
                <a:latin typeface="charter"/>
              </a:rPr>
              <a:t>β2. </a:t>
            </a:r>
            <a:r>
              <a:rPr lang="en-IN" sz="4200" b="1" i="0" dirty="0">
                <a:solidFill>
                  <a:srgbClr val="292929"/>
                </a:solidFill>
                <a:effectLst/>
                <a:latin typeface="charter"/>
              </a:rPr>
              <a:t>X2 + </a:t>
            </a:r>
            <a:r>
              <a:rPr lang="el-GR" sz="4200" b="1" i="0" dirty="0">
                <a:solidFill>
                  <a:srgbClr val="292929"/>
                </a:solidFill>
                <a:effectLst/>
                <a:latin typeface="charter"/>
              </a:rPr>
              <a:t>β3. </a:t>
            </a:r>
            <a:r>
              <a:rPr lang="en-IN" sz="4200" b="1" i="0" dirty="0">
                <a:solidFill>
                  <a:srgbClr val="292929"/>
                </a:solidFill>
                <a:effectLst/>
                <a:latin typeface="charter"/>
              </a:rPr>
              <a:t>X3 + </a:t>
            </a:r>
            <a:r>
              <a:rPr lang="el-GR" sz="4200" b="1" i="0" dirty="0">
                <a:solidFill>
                  <a:srgbClr val="292929"/>
                </a:solidFill>
                <a:effectLst/>
                <a:latin typeface="charter"/>
              </a:rPr>
              <a:t>β4. </a:t>
            </a:r>
            <a:r>
              <a:rPr lang="en-IN" sz="4200" b="1" i="0" dirty="0">
                <a:solidFill>
                  <a:srgbClr val="292929"/>
                </a:solidFill>
                <a:effectLst/>
                <a:latin typeface="charter"/>
              </a:rPr>
              <a:t>X4+ </a:t>
            </a:r>
            <a:r>
              <a:rPr lang="el-GR" sz="4200" b="1" i="0" dirty="0">
                <a:solidFill>
                  <a:srgbClr val="292929"/>
                </a:solidFill>
                <a:effectLst/>
                <a:latin typeface="charter"/>
              </a:rPr>
              <a:t>β5. </a:t>
            </a:r>
            <a:r>
              <a:rPr lang="en-IN" sz="4200" b="1" i="0" dirty="0">
                <a:solidFill>
                  <a:srgbClr val="292929"/>
                </a:solidFill>
                <a:effectLst/>
                <a:latin typeface="charter"/>
              </a:rPr>
              <a:t>X5 + </a:t>
            </a:r>
            <a:r>
              <a:rPr lang="el-GR" sz="4200" b="1" i="0" dirty="0">
                <a:solidFill>
                  <a:srgbClr val="292929"/>
                </a:solidFill>
                <a:effectLst/>
                <a:latin typeface="charter"/>
              </a:rPr>
              <a:t>β5. </a:t>
            </a:r>
            <a:r>
              <a:rPr lang="en-IN" sz="4200" b="1" i="0" dirty="0">
                <a:solidFill>
                  <a:srgbClr val="292929"/>
                </a:solidFill>
                <a:effectLst/>
                <a:latin typeface="charter"/>
              </a:rPr>
              <a:t>X6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 = </a:t>
            </a:r>
            <a:r>
              <a:rPr lang="el-GR" sz="4200" b="1" i="0" dirty="0">
                <a:solidFill>
                  <a:srgbClr val="292929"/>
                </a:solidFill>
                <a:effectLst/>
                <a:latin typeface="charter"/>
              </a:rPr>
              <a:t>β0 + β1.</a:t>
            </a:r>
            <a:r>
              <a:rPr lang="en-IN" sz="4200" b="1" i="0" dirty="0" err="1">
                <a:solidFill>
                  <a:srgbClr val="292929"/>
                </a:solidFill>
                <a:effectLst/>
                <a:latin typeface="charter"/>
              </a:rPr>
              <a:t>bmi</a:t>
            </a:r>
            <a:r>
              <a:rPr lang="en-IN" sz="4200" b="1" i="0" dirty="0">
                <a:solidFill>
                  <a:srgbClr val="292929"/>
                </a:solidFill>
                <a:effectLst/>
                <a:latin typeface="charter"/>
              </a:rPr>
              <a:t> + </a:t>
            </a:r>
            <a:r>
              <a:rPr lang="el-GR" sz="4200" b="1" i="0" dirty="0">
                <a:solidFill>
                  <a:srgbClr val="292929"/>
                </a:solidFill>
                <a:effectLst/>
                <a:latin typeface="charter"/>
              </a:rPr>
              <a:t>β2.</a:t>
            </a:r>
            <a:r>
              <a:rPr lang="en-IN" sz="4200" b="1" i="0" dirty="0">
                <a:solidFill>
                  <a:srgbClr val="292929"/>
                </a:solidFill>
                <a:effectLst/>
                <a:latin typeface="charter"/>
              </a:rPr>
              <a:t>age+ </a:t>
            </a:r>
            <a:r>
              <a:rPr lang="el-GR" sz="4200" b="1" i="0" dirty="0">
                <a:solidFill>
                  <a:srgbClr val="292929"/>
                </a:solidFill>
                <a:effectLst/>
                <a:latin typeface="charter"/>
              </a:rPr>
              <a:t>β3.</a:t>
            </a:r>
            <a:r>
              <a:rPr lang="en-IN" sz="4200" b="1" i="0" dirty="0">
                <a:solidFill>
                  <a:srgbClr val="292929"/>
                </a:solidFill>
                <a:effectLst/>
                <a:latin typeface="charter"/>
              </a:rPr>
              <a:t>sex + </a:t>
            </a:r>
            <a:r>
              <a:rPr lang="el-GR" sz="4200" b="1" i="0" dirty="0">
                <a:solidFill>
                  <a:srgbClr val="292929"/>
                </a:solidFill>
                <a:effectLst/>
                <a:latin typeface="charter"/>
              </a:rPr>
              <a:t>β4 .</a:t>
            </a:r>
            <a:r>
              <a:rPr lang="en-IN" sz="4200" b="1" i="0" dirty="0">
                <a:solidFill>
                  <a:srgbClr val="292929"/>
                </a:solidFill>
                <a:effectLst/>
                <a:latin typeface="charter"/>
              </a:rPr>
              <a:t>children+ </a:t>
            </a:r>
            <a:r>
              <a:rPr lang="el-GR" sz="4200" b="1" i="0" dirty="0">
                <a:solidFill>
                  <a:srgbClr val="292929"/>
                </a:solidFill>
                <a:effectLst/>
                <a:latin typeface="charter"/>
              </a:rPr>
              <a:t>β5.</a:t>
            </a:r>
            <a:r>
              <a:rPr lang="en-IN" sz="4200" b="1" i="0" dirty="0">
                <a:solidFill>
                  <a:srgbClr val="292929"/>
                </a:solidFill>
                <a:effectLst/>
                <a:latin typeface="charter"/>
              </a:rPr>
              <a:t>region + </a:t>
            </a:r>
            <a:r>
              <a:rPr lang="el-GR" sz="4200" b="1" i="0" dirty="0">
                <a:solidFill>
                  <a:srgbClr val="292929"/>
                </a:solidFill>
                <a:effectLst/>
                <a:latin typeface="charter"/>
              </a:rPr>
              <a:t>β5.</a:t>
            </a:r>
            <a:r>
              <a:rPr lang="en-IN" sz="4200" b="1" i="0" dirty="0">
                <a:solidFill>
                  <a:srgbClr val="292929"/>
                </a:solidFill>
                <a:effectLst/>
                <a:latin typeface="charter"/>
              </a:rPr>
              <a:t>smoker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a:t>
            </a:r>
            <a:r>
              <a:rPr lang="en-IN" sz="4200" b="0" i="0" dirty="0">
                <a:solidFill>
                  <a:srgbClr val="292929"/>
                </a:solidFill>
                <a:effectLst/>
                <a:latin typeface="charter"/>
              </a:rPr>
              <a:t>= response variable, generally denoted by Y</a:t>
            </a:r>
          </a:p>
          <a:p>
            <a:pPr algn="l"/>
            <a:r>
              <a:rPr lang="en-IN" sz="4200" b="1" i="0" dirty="0" err="1">
                <a:solidFill>
                  <a:srgbClr val="292929"/>
                </a:solidFill>
                <a:effectLst/>
                <a:latin typeface="charter"/>
              </a:rPr>
              <a:t>bmi</a:t>
            </a:r>
            <a:r>
              <a:rPr lang="en-IN" sz="4200" b="1" i="0" dirty="0">
                <a:solidFill>
                  <a:srgbClr val="292929"/>
                </a:solidFill>
                <a:effectLst/>
                <a:latin typeface="charter"/>
              </a:rPr>
              <a:t>, age, sex, children, region, smoker</a:t>
            </a:r>
            <a:r>
              <a:rPr lang="en-IN" sz="4200" b="0" i="0" dirty="0">
                <a:solidFill>
                  <a:srgbClr val="292929"/>
                </a:solidFill>
                <a:effectLst/>
                <a:latin typeface="charter"/>
              </a:rPr>
              <a:t>=Predictor variables, denoted by X1, X2, X3 and X4 respectively</a:t>
            </a:r>
          </a:p>
          <a:p>
            <a:pPr algn="l"/>
            <a:r>
              <a:rPr lang="el-GR" sz="4200" b="1" i="0" dirty="0">
                <a:solidFill>
                  <a:srgbClr val="292929"/>
                </a:solidFill>
                <a:effectLst/>
                <a:latin typeface="charter"/>
              </a:rPr>
              <a:t>β0 = </a:t>
            </a:r>
            <a:r>
              <a:rPr lang="en-IN" sz="4200" b="0" i="0" dirty="0">
                <a:solidFill>
                  <a:srgbClr val="292929"/>
                </a:solidFill>
                <a:effectLst/>
                <a:latin typeface="charter"/>
              </a:rPr>
              <a:t>Y-intercept </a:t>
            </a:r>
          </a:p>
          <a:p>
            <a:pPr algn="l"/>
            <a:r>
              <a:rPr lang="el-GR" sz="4200" b="1" i="0" dirty="0">
                <a:solidFill>
                  <a:srgbClr val="292929"/>
                </a:solidFill>
                <a:effectLst/>
                <a:latin typeface="charter"/>
              </a:rPr>
              <a:t>β1, β2, β3, β4, β5 = </a:t>
            </a:r>
            <a:r>
              <a:rPr lang="en-IN" sz="4200" b="0" i="0" dirty="0">
                <a:solidFill>
                  <a:srgbClr val="292929"/>
                </a:solidFill>
                <a:effectLst/>
                <a:latin typeface="charter"/>
              </a:rPr>
              <a:t>regression coefficients</a:t>
            </a:r>
          </a:p>
          <a:p>
            <a:pPr algn="l"/>
            <a:r>
              <a:rPr lang="el-GR" sz="4200" b="1" i="0" dirty="0">
                <a:solidFill>
                  <a:srgbClr val="292929"/>
                </a:solidFill>
                <a:effectLst/>
                <a:latin typeface="charter"/>
              </a:rPr>
              <a:t>ϵ = </a:t>
            </a:r>
            <a:r>
              <a:rPr lang="en-IN" sz="4200" b="0" i="0" dirty="0">
                <a:solidFill>
                  <a:srgbClr val="292929"/>
                </a:solidFill>
                <a:effectLst/>
                <a:latin typeface="charter"/>
              </a:rPr>
              <a:t>Error terms (Residuals)</a:t>
            </a:r>
          </a:p>
          <a:p>
            <a:endParaRPr lang="en-IN" dirty="0"/>
          </a:p>
        </p:txBody>
      </p:sp>
    </p:spTree>
    <p:extLst>
      <p:ext uri="{BB962C8B-B14F-4D97-AF65-F5344CB8AC3E}">
        <p14:creationId xmlns:p14="http://schemas.microsoft.com/office/powerpoint/2010/main" val="930612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Tree>
    <p:extLst>
      <p:ext uri="{BB962C8B-B14F-4D97-AF65-F5344CB8AC3E}">
        <p14:creationId xmlns:p14="http://schemas.microsoft.com/office/powerpoint/2010/main" val="337803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3CED-9660-659E-D19A-477CEEA14276}"/>
              </a:ext>
            </a:extLst>
          </p:cNvPr>
          <p:cNvSpPr>
            <a:spLocks noGrp="1"/>
          </p:cNvSpPr>
          <p:nvPr>
            <p:ph type="title"/>
          </p:nvPr>
        </p:nvSpPr>
        <p:spPr/>
        <p:txBody>
          <a:bodyPr/>
          <a:lstStyle/>
          <a:p>
            <a:r>
              <a:rPr lang="en-IN" dirty="0"/>
              <a:t>Problem solving</a:t>
            </a:r>
          </a:p>
        </p:txBody>
      </p:sp>
      <p:sp>
        <p:nvSpPr>
          <p:cNvPr id="3" name="Content Placeholder 2">
            <a:extLst>
              <a:ext uri="{FF2B5EF4-FFF2-40B4-BE49-F238E27FC236}">
                <a16:creationId xmlns:a16="http://schemas.microsoft.com/office/drawing/2014/main" id="{7787922C-6062-F5C5-2F1A-ADE9685E74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DE438-C1A1-07B5-AFB1-9E826B9AB1BE}"/>
              </a:ext>
            </a:extLst>
          </p:cNvPr>
          <p:cNvPicPr>
            <a:picLocks noChangeAspect="1"/>
          </p:cNvPicPr>
          <p:nvPr/>
        </p:nvPicPr>
        <p:blipFill>
          <a:blip r:embed="rId2"/>
          <a:stretch>
            <a:fillRect/>
          </a:stretch>
        </p:blipFill>
        <p:spPr>
          <a:xfrm>
            <a:off x="1143000" y="2210594"/>
            <a:ext cx="6561754" cy="3581400"/>
          </a:xfrm>
          <a:prstGeom prst="rect">
            <a:avLst/>
          </a:prstGeom>
        </p:spPr>
      </p:pic>
    </p:spTree>
    <p:extLst>
      <p:ext uri="{BB962C8B-B14F-4D97-AF65-F5344CB8AC3E}">
        <p14:creationId xmlns:p14="http://schemas.microsoft.com/office/powerpoint/2010/main" val="888347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B49-8FB6-B6E2-AF04-BF0396FE7C1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B113D18-CC0C-141A-61DE-BD4A70967207}"/>
              </a:ext>
            </a:extLst>
          </p:cNvPr>
          <p:cNvPicPr>
            <a:picLocks noGrp="1" noChangeAspect="1"/>
          </p:cNvPicPr>
          <p:nvPr>
            <p:ph idx="1"/>
          </p:nvPr>
        </p:nvPicPr>
        <p:blipFill>
          <a:blip r:embed="rId2"/>
          <a:stretch>
            <a:fillRect/>
          </a:stretch>
        </p:blipFill>
        <p:spPr>
          <a:xfrm>
            <a:off x="2533473" y="2835333"/>
            <a:ext cx="4077053" cy="2331922"/>
          </a:xfrm>
        </p:spPr>
      </p:pic>
      <p:pic>
        <p:nvPicPr>
          <p:cNvPr id="9" name="Picture 8">
            <a:extLst>
              <a:ext uri="{FF2B5EF4-FFF2-40B4-BE49-F238E27FC236}">
                <a16:creationId xmlns:a16="http://schemas.microsoft.com/office/drawing/2014/main" id="{56D52FF3-2EB2-1672-3962-5A715CE5B51C}"/>
              </a:ext>
            </a:extLst>
          </p:cNvPr>
          <p:cNvPicPr>
            <a:picLocks noChangeAspect="1"/>
          </p:cNvPicPr>
          <p:nvPr/>
        </p:nvPicPr>
        <p:blipFill>
          <a:blip r:embed="rId3"/>
          <a:stretch>
            <a:fillRect/>
          </a:stretch>
        </p:blipFill>
        <p:spPr>
          <a:xfrm>
            <a:off x="2895600" y="1240443"/>
            <a:ext cx="2979851" cy="900491"/>
          </a:xfrm>
          <a:prstGeom prst="rect">
            <a:avLst/>
          </a:prstGeom>
        </p:spPr>
      </p:pic>
    </p:spTree>
    <p:extLst>
      <p:ext uri="{BB962C8B-B14F-4D97-AF65-F5344CB8AC3E}">
        <p14:creationId xmlns:p14="http://schemas.microsoft.com/office/powerpoint/2010/main" val="2879618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F4D-7982-74FA-3357-B5E047150AA2}"/>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913DE684-6E92-E0B9-DAFA-7C3AE51230E4}"/>
              </a:ext>
            </a:extLst>
          </p:cNvPr>
          <p:cNvPicPr>
            <a:picLocks noGrp="1" noChangeAspect="1"/>
          </p:cNvPicPr>
          <p:nvPr>
            <p:ph idx="1"/>
          </p:nvPr>
        </p:nvPicPr>
        <p:blipFill>
          <a:blip r:embed="rId2"/>
          <a:stretch>
            <a:fillRect/>
          </a:stretch>
        </p:blipFill>
        <p:spPr>
          <a:xfrm>
            <a:off x="5334000" y="1547524"/>
            <a:ext cx="1981200" cy="482860"/>
          </a:xfrm>
        </p:spPr>
      </p:pic>
      <p:pic>
        <p:nvPicPr>
          <p:cNvPr id="5" name="Picture 4">
            <a:extLst>
              <a:ext uri="{FF2B5EF4-FFF2-40B4-BE49-F238E27FC236}">
                <a16:creationId xmlns:a16="http://schemas.microsoft.com/office/drawing/2014/main" id="{0EB26CD1-50EF-6A4E-FCCC-976C1F62A310}"/>
              </a:ext>
            </a:extLst>
          </p:cNvPr>
          <p:cNvPicPr>
            <a:picLocks noChangeAspect="1"/>
          </p:cNvPicPr>
          <p:nvPr/>
        </p:nvPicPr>
        <p:blipFill>
          <a:blip r:embed="rId3"/>
          <a:stretch>
            <a:fillRect/>
          </a:stretch>
        </p:blipFill>
        <p:spPr>
          <a:xfrm>
            <a:off x="1371600" y="548440"/>
            <a:ext cx="1804342" cy="975560"/>
          </a:xfrm>
          <a:prstGeom prst="rect">
            <a:avLst/>
          </a:prstGeom>
        </p:spPr>
      </p:pic>
      <p:pic>
        <p:nvPicPr>
          <p:cNvPr id="7" name="Picture 6">
            <a:extLst>
              <a:ext uri="{FF2B5EF4-FFF2-40B4-BE49-F238E27FC236}">
                <a16:creationId xmlns:a16="http://schemas.microsoft.com/office/drawing/2014/main" id="{C7DDCA82-39D6-EACC-36F2-D6436475947B}"/>
              </a:ext>
            </a:extLst>
          </p:cNvPr>
          <p:cNvPicPr>
            <a:picLocks noChangeAspect="1"/>
          </p:cNvPicPr>
          <p:nvPr/>
        </p:nvPicPr>
        <p:blipFill>
          <a:blip r:embed="rId4"/>
          <a:stretch>
            <a:fillRect/>
          </a:stretch>
        </p:blipFill>
        <p:spPr>
          <a:xfrm>
            <a:off x="5181600" y="520590"/>
            <a:ext cx="2347073" cy="897047"/>
          </a:xfrm>
          <a:prstGeom prst="rect">
            <a:avLst/>
          </a:prstGeom>
        </p:spPr>
      </p:pic>
      <p:pic>
        <p:nvPicPr>
          <p:cNvPr id="11" name="Picture 10">
            <a:extLst>
              <a:ext uri="{FF2B5EF4-FFF2-40B4-BE49-F238E27FC236}">
                <a16:creationId xmlns:a16="http://schemas.microsoft.com/office/drawing/2014/main" id="{80169892-F96D-54DA-98AD-8DE574D3F3A9}"/>
              </a:ext>
            </a:extLst>
          </p:cNvPr>
          <p:cNvPicPr>
            <a:picLocks noChangeAspect="1"/>
          </p:cNvPicPr>
          <p:nvPr/>
        </p:nvPicPr>
        <p:blipFill>
          <a:blip r:embed="rId5"/>
          <a:stretch>
            <a:fillRect/>
          </a:stretch>
        </p:blipFill>
        <p:spPr>
          <a:xfrm>
            <a:off x="609600" y="2160271"/>
            <a:ext cx="6705600" cy="3707129"/>
          </a:xfrm>
          <a:prstGeom prst="rect">
            <a:avLst/>
          </a:prstGeom>
        </p:spPr>
      </p:pic>
    </p:spTree>
    <p:extLst>
      <p:ext uri="{BB962C8B-B14F-4D97-AF65-F5344CB8AC3E}">
        <p14:creationId xmlns:p14="http://schemas.microsoft.com/office/powerpoint/2010/main" val="1208611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8964-BE3E-B821-D78F-C197DAAF30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A422EF-F263-ACDD-4269-C06DA6A4F7E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DF0EB50-AE0A-C58C-AF8C-A20C5DFD2848}"/>
              </a:ext>
            </a:extLst>
          </p:cNvPr>
          <p:cNvPicPr>
            <a:picLocks noChangeAspect="1"/>
          </p:cNvPicPr>
          <p:nvPr/>
        </p:nvPicPr>
        <p:blipFill>
          <a:blip r:embed="rId2"/>
          <a:stretch>
            <a:fillRect/>
          </a:stretch>
        </p:blipFill>
        <p:spPr>
          <a:xfrm>
            <a:off x="1217493" y="1600201"/>
            <a:ext cx="5411907" cy="4343400"/>
          </a:xfrm>
          <a:prstGeom prst="rect">
            <a:avLst/>
          </a:prstGeom>
        </p:spPr>
      </p:pic>
    </p:spTree>
    <p:extLst>
      <p:ext uri="{BB962C8B-B14F-4D97-AF65-F5344CB8AC3E}">
        <p14:creationId xmlns:p14="http://schemas.microsoft.com/office/powerpoint/2010/main" val="1490995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006C-849D-C886-2339-556B9124D7A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5B0413B-B655-D04A-092E-92A35A2740B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B37B0C8-159F-4860-6A4E-B3B028B8BE4C}"/>
              </a:ext>
            </a:extLst>
          </p:cNvPr>
          <p:cNvPicPr>
            <a:picLocks noChangeAspect="1"/>
          </p:cNvPicPr>
          <p:nvPr/>
        </p:nvPicPr>
        <p:blipFill>
          <a:blip r:embed="rId2"/>
          <a:stretch>
            <a:fillRect/>
          </a:stretch>
        </p:blipFill>
        <p:spPr>
          <a:xfrm>
            <a:off x="1447800" y="533400"/>
            <a:ext cx="2040432" cy="838200"/>
          </a:xfrm>
          <a:prstGeom prst="rect">
            <a:avLst/>
          </a:prstGeom>
        </p:spPr>
      </p:pic>
      <p:pic>
        <p:nvPicPr>
          <p:cNvPr id="9" name="Picture 8">
            <a:extLst>
              <a:ext uri="{FF2B5EF4-FFF2-40B4-BE49-F238E27FC236}">
                <a16:creationId xmlns:a16="http://schemas.microsoft.com/office/drawing/2014/main" id="{1BF9818B-1BCB-A370-7FF4-3236990AAC0A}"/>
              </a:ext>
            </a:extLst>
          </p:cNvPr>
          <p:cNvPicPr>
            <a:picLocks noChangeAspect="1"/>
          </p:cNvPicPr>
          <p:nvPr/>
        </p:nvPicPr>
        <p:blipFill>
          <a:blip r:embed="rId3"/>
          <a:stretch>
            <a:fillRect/>
          </a:stretch>
        </p:blipFill>
        <p:spPr>
          <a:xfrm>
            <a:off x="1229592" y="2382805"/>
            <a:ext cx="2108435" cy="3179795"/>
          </a:xfrm>
          <a:prstGeom prst="rect">
            <a:avLst/>
          </a:prstGeom>
        </p:spPr>
      </p:pic>
      <p:pic>
        <p:nvPicPr>
          <p:cNvPr id="11" name="Picture 10">
            <a:extLst>
              <a:ext uri="{FF2B5EF4-FFF2-40B4-BE49-F238E27FC236}">
                <a16:creationId xmlns:a16="http://schemas.microsoft.com/office/drawing/2014/main" id="{0E9AE7D7-74C9-8C76-1532-9232EDA5E3C8}"/>
              </a:ext>
            </a:extLst>
          </p:cNvPr>
          <p:cNvPicPr>
            <a:picLocks noChangeAspect="1"/>
          </p:cNvPicPr>
          <p:nvPr/>
        </p:nvPicPr>
        <p:blipFill>
          <a:blip r:embed="rId4"/>
          <a:stretch>
            <a:fillRect/>
          </a:stretch>
        </p:blipFill>
        <p:spPr>
          <a:xfrm>
            <a:off x="4572000" y="1828800"/>
            <a:ext cx="2497612" cy="1676400"/>
          </a:xfrm>
          <a:prstGeom prst="rect">
            <a:avLst/>
          </a:prstGeom>
        </p:spPr>
      </p:pic>
    </p:spTree>
    <p:extLst>
      <p:ext uri="{BB962C8B-B14F-4D97-AF65-F5344CB8AC3E}">
        <p14:creationId xmlns:p14="http://schemas.microsoft.com/office/powerpoint/2010/main" val="384372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Tree>
    <p:extLst>
      <p:ext uri="{BB962C8B-B14F-4D97-AF65-F5344CB8AC3E}">
        <p14:creationId xmlns:p14="http://schemas.microsoft.com/office/powerpoint/2010/main" val="2564994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5C5A86E2-BAE2-D473-30D9-74D99FC139E7}"/>
              </a:ext>
            </a:extLst>
          </p:cNvPr>
          <p:cNvSpPr>
            <a:spLocks noGrp="1"/>
          </p:cNvSpPr>
          <p:nvPr>
            <p:ph idx="1"/>
          </p:nvPr>
        </p:nvSpPr>
        <p:spPr>
          <a:xfrm>
            <a:off x="1088685" y="2319824"/>
            <a:ext cx="7202456" cy="2869163"/>
          </a:xfrm>
        </p:spPr>
        <p:txBody>
          <a:bodyPr>
            <a:normAutofit/>
          </a:bodyPr>
          <a:lstStyle/>
          <a:p>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l">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l">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spTree>
    <p:extLst>
      <p:ext uri="{BB962C8B-B14F-4D97-AF65-F5344CB8AC3E}">
        <p14:creationId xmlns:p14="http://schemas.microsoft.com/office/powerpoint/2010/main" val="356122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Tree>
    <p:extLst>
      <p:ext uri="{BB962C8B-B14F-4D97-AF65-F5344CB8AC3E}">
        <p14:creationId xmlns:p14="http://schemas.microsoft.com/office/powerpoint/2010/main" val="3093396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id="{07D768F6-3743-F433-92AE-6D2CBFC24E37}"/>
              </a:ext>
            </a:extLst>
          </p:cNvPr>
          <p:cNvSpPr>
            <a:spLocks noGrp="1"/>
          </p:cNvSpPr>
          <p:nvPr>
            <p:ph idx="1"/>
          </p:nvPr>
        </p:nvSpPr>
        <p:spPr>
          <a:xfrm>
            <a:off x="1088685" y="1438081"/>
            <a:ext cx="7202456" cy="4470129"/>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classification">
            <a:extLst>
              <a:ext uri="{FF2B5EF4-FFF2-40B4-BE49-F238E27FC236}">
                <a16:creationId xmlns:a16="http://schemas.microsoft.com/office/drawing/2014/main"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13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Lazy Learners</a:t>
            </a:r>
          </a:p>
          <a:p>
            <a:pPr marL="0" indent="0" algn="just">
              <a:lnSpc>
                <a:spcPct val="150000"/>
              </a:lnSpc>
              <a:buNone/>
            </a:pPr>
            <a:r>
              <a:rPr lang="en-US" sz="135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Tree>
    <p:extLst>
      <p:ext uri="{BB962C8B-B14F-4D97-AF65-F5344CB8AC3E}">
        <p14:creationId xmlns:p14="http://schemas.microsoft.com/office/powerpoint/2010/main" val="4033865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Eager Learners</a:t>
            </a:r>
          </a:p>
          <a:p>
            <a:pPr marL="0" indent="0" algn="just">
              <a:lnSpc>
                <a:spcPct val="150000"/>
              </a:lnSpc>
              <a:buNone/>
            </a:pPr>
            <a:r>
              <a:rPr lang="en-US" sz="135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Tree>
    <p:extLst>
      <p:ext uri="{BB962C8B-B14F-4D97-AF65-F5344CB8AC3E}">
        <p14:creationId xmlns:p14="http://schemas.microsoft.com/office/powerpoint/2010/main" val="3859284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8E7E-7EAD-1437-C1BA-4E3CF64B899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5111562E-2929-3529-6A58-44F78F27061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61872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1371600" y="1524000"/>
            <a:ext cx="6400800" cy="4114800"/>
          </a:xfrm>
        </p:spPr>
        <p:txBody>
          <a:bodyPr>
            <a:normAutofit/>
          </a:bodyPr>
          <a:lstStyle/>
          <a:p>
            <a:r>
              <a:rPr lang="en-IN" dirty="0"/>
              <a:t>The Classification algorithm is a Supervised Learning technique that is used to identify the category of new observations on the basis of training data. In Classification, a program learns from the given dataset or observations and then classifies new observation into a number of classes or groups. Such as, </a:t>
            </a:r>
            <a:r>
              <a:rPr lang="en-IN" b="1" dirty="0"/>
              <a:t>Yes or No, 0 or 1, Spam or Not Spam, cat or dog,</a:t>
            </a:r>
            <a:r>
              <a:rPr lang="en-IN" dirty="0"/>
              <a:t> </a:t>
            </a:r>
            <a:endParaRPr lang="en-US" dirty="0"/>
          </a:p>
        </p:txBody>
      </p:sp>
    </p:spTree>
    <p:extLst>
      <p:ext uri="{BB962C8B-B14F-4D97-AF65-F5344CB8AC3E}">
        <p14:creationId xmlns:p14="http://schemas.microsoft.com/office/powerpoint/2010/main" val="2402143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Tree>
    <p:extLst>
      <p:ext uri="{BB962C8B-B14F-4D97-AF65-F5344CB8AC3E}">
        <p14:creationId xmlns:p14="http://schemas.microsoft.com/office/powerpoint/2010/main" val="2384379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Tree>
    <p:extLst>
      <p:ext uri="{BB962C8B-B14F-4D97-AF65-F5344CB8AC3E}">
        <p14:creationId xmlns:p14="http://schemas.microsoft.com/office/powerpoint/2010/main" val="762783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The following are well-known binary classification algorithms:</a:t>
            </a:r>
          </a:p>
          <a:p>
            <a:pPr algn="just">
              <a:lnSpc>
                <a:spcPct val="150000"/>
              </a:lnSpc>
            </a:pPr>
            <a:r>
              <a:rPr lang="en-US" sz="1350" dirty="0">
                <a:latin typeface="Roboto" panose="02000000000000000000" pitchFamily="2" charset="0"/>
              </a:rPr>
              <a:t>Logistic Regression</a:t>
            </a:r>
          </a:p>
          <a:p>
            <a:pPr algn="just">
              <a:lnSpc>
                <a:spcPct val="150000"/>
              </a:lnSpc>
            </a:pPr>
            <a:r>
              <a:rPr lang="en-US" sz="1350" dirty="0">
                <a:latin typeface="Roboto" panose="02000000000000000000" pitchFamily="2" charset="0"/>
              </a:rPr>
              <a:t>Support Vector Machines</a:t>
            </a:r>
          </a:p>
          <a:p>
            <a:pPr algn="just">
              <a:lnSpc>
                <a:spcPct val="150000"/>
              </a:lnSpc>
            </a:pPr>
            <a:r>
              <a:rPr lang="en-US" sz="1350" dirty="0">
                <a:latin typeface="Roboto" panose="02000000000000000000" pitchFamily="2" charset="0"/>
              </a:rPr>
              <a:t>Simple Bayes</a:t>
            </a:r>
          </a:p>
          <a:p>
            <a:pPr algn="just">
              <a:lnSpc>
                <a:spcPct val="150000"/>
              </a:lnSpc>
            </a:pPr>
            <a:r>
              <a:rPr lang="en-US" sz="135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134" y="2608904"/>
            <a:ext cx="3514524" cy="255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6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a:xfrm>
            <a:off x="628650" y="1895474"/>
            <a:ext cx="7886700" cy="3263504"/>
          </a:xfrm>
        </p:spPr>
        <p:txBody>
          <a:bodyPr>
            <a:noAutofit/>
          </a:bodyPr>
          <a:lstStyle/>
          <a:p>
            <a:pPr marL="0" indent="0" algn="just">
              <a:lnSpc>
                <a:spcPct val="150000"/>
              </a:lnSpc>
              <a:buNone/>
            </a:pPr>
            <a:r>
              <a:rPr lang="en-US" sz="105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050" dirty="0">
                <a:latin typeface="Roboto" panose="02000000000000000000" pitchFamily="2" charset="0"/>
              </a:rPr>
              <a:t>Examples comprise -</a:t>
            </a:r>
          </a:p>
          <a:p>
            <a:pPr algn="just">
              <a:lnSpc>
                <a:spcPct val="150000"/>
              </a:lnSpc>
            </a:pPr>
            <a:r>
              <a:rPr lang="en-US" sz="1050" dirty="0">
                <a:latin typeface="Roboto" panose="02000000000000000000" pitchFamily="2" charset="0"/>
              </a:rPr>
              <a:t>Categorization of faces.</a:t>
            </a:r>
          </a:p>
          <a:p>
            <a:pPr algn="just">
              <a:lnSpc>
                <a:spcPct val="150000"/>
              </a:lnSpc>
            </a:pPr>
            <a:r>
              <a:rPr lang="en-US" sz="1050" dirty="0">
                <a:latin typeface="Roboto" panose="02000000000000000000" pitchFamily="2" charset="0"/>
              </a:rPr>
              <a:t>Classifying plant species.</a:t>
            </a:r>
          </a:p>
          <a:p>
            <a:pPr algn="just">
              <a:lnSpc>
                <a:spcPct val="150000"/>
              </a:lnSpc>
            </a:pPr>
            <a:r>
              <a:rPr lang="en-US" sz="1050" dirty="0">
                <a:latin typeface="Roboto" panose="02000000000000000000" pitchFamily="2" charset="0"/>
              </a:rPr>
              <a:t>Character recognition using optical.</a:t>
            </a:r>
          </a:p>
          <a:p>
            <a:pPr marL="0" indent="0" algn="just">
              <a:lnSpc>
                <a:spcPct val="150000"/>
              </a:lnSpc>
              <a:buNone/>
            </a:pPr>
            <a:r>
              <a:rPr lang="en-US" sz="105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05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Tree>
    <p:extLst>
      <p:ext uri="{BB962C8B-B14F-4D97-AF65-F5344CB8AC3E}">
        <p14:creationId xmlns:p14="http://schemas.microsoft.com/office/powerpoint/2010/main" val="500454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u="sng" dirty="0">
                <a:hlinkClick r:id="rId2">
                  <a:extLst>
                    <a:ext uri="{A12FA001-AC4F-418D-AE19-62706E023703}">
                      <ahyp:hlinkClr xmlns:ahyp="http://schemas.microsoft.com/office/drawing/2018/hyperlinkcolor" xmlns="" val="tx"/>
                    </a:ext>
                  </a:extLst>
                </a:hlinkClick>
              </a:rPr>
              <a:t>Decision tree</a:t>
            </a:r>
          </a:p>
          <a:p>
            <a:r>
              <a:rPr lang="en-US" u="sng" dirty="0">
                <a:hlinkClick r:id="rId2">
                  <a:extLst>
                    <a:ext uri="{A12FA001-AC4F-418D-AE19-62706E023703}">
                      <ahyp:hlinkClr xmlns:ahyp="http://schemas.microsoft.com/office/drawing/2018/hyperlinkcolor" xmlns="" val="tx"/>
                    </a:ext>
                  </a:extLst>
                </a:hlinkClick>
              </a:rPr>
              <a:t>Naive</a:t>
            </a:r>
            <a:r>
              <a:rPr lang="en-US" u="sng" dirty="0">
                <a:solidFill>
                  <a:srgbClr val="0000FF"/>
                </a:solidFill>
                <a:hlinkClick r:id="rId2">
                  <a:extLst>
                    <a:ext uri="{A12FA001-AC4F-418D-AE19-62706E023703}">
                      <ahyp:hlinkClr xmlns:ahyp="http://schemas.microsoft.com/office/drawing/2018/hyperlinkcolor" xmlns="" val="tx"/>
                    </a:ext>
                  </a:extLst>
                </a:hlinkClick>
              </a:rPr>
              <a:t> </a:t>
            </a:r>
            <a:r>
              <a:rPr lang="en-US" u="sng" dirty="0" err="1">
                <a:hlinkClick r:id="rId2">
                  <a:extLst>
                    <a:ext uri="{A12FA001-AC4F-418D-AE19-62706E023703}">
                      <ahyp:hlinkClr xmlns:ahyp="http://schemas.microsoft.com/office/drawing/2018/hyperlinkcolor" xmlns="" val="tx"/>
                    </a:ext>
                  </a:extLst>
                </a:hlinkClick>
              </a:rPr>
              <a:t>Bayes</a:t>
            </a:r>
            <a:endParaRPr lang="en-US" u="sng" dirty="0"/>
          </a:p>
          <a:p>
            <a:r>
              <a:rPr lang="en-US" u="sng" dirty="0">
                <a:hlinkClick r:id="rId2">
                  <a:extLst>
                    <a:ext uri="{A12FA001-AC4F-418D-AE19-62706E023703}">
                      <ahyp:hlinkClr xmlns:ahyp="http://schemas.microsoft.com/office/drawing/2018/hyperlinkcolor" xmlns="" val="tx"/>
                    </a:ext>
                  </a:extLst>
                </a:hlinkClick>
              </a:rPr>
              <a:t>K-Nearest Neighbors</a:t>
            </a:r>
            <a:endParaRPr lang="en-US" u="sng" dirty="0"/>
          </a:p>
          <a:p>
            <a:r>
              <a:rPr lang="en-US" u="sng" dirty="0">
                <a:hlinkClick r:id="rId2">
                  <a:extLst>
                    <a:ext uri="{A12FA001-AC4F-418D-AE19-62706E023703}">
                      <ahyp:hlinkClr xmlns:ahyp="http://schemas.microsoft.com/office/drawing/2018/hyperlinkcolor" xmlns="" val="tx"/>
                    </a:ext>
                  </a:extLst>
                </a:hlinkClick>
              </a:rPr>
              <a:t>Support Vector Machines</a:t>
            </a:r>
            <a:endParaRPr lang="en-US" u="sng" dirty="0"/>
          </a:p>
          <a:p>
            <a:r>
              <a:rPr lang="en-US" u="sng" dirty="0">
                <a:hlinkClick r:id="rId2">
                  <a:extLst>
                    <a:ext uri="{A12FA001-AC4F-418D-AE19-62706E023703}">
                      <ahyp:hlinkClr xmlns:ahyp="http://schemas.microsoft.com/office/drawing/2018/hyperlinkcolor" xmlns="" val="tx"/>
                    </a:ext>
                  </a:extLst>
                </a:hlinkClick>
              </a:rPr>
              <a:t>Logistic Regression</a:t>
            </a:r>
            <a:endParaRPr lang="en-US" u="sng" dirty="0"/>
          </a:p>
          <a:p>
            <a:r>
              <a:rPr lang="en-US" u="sng" dirty="0"/>
              <a:t>K means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7517-E695-BEAA-5EB5-EA25570D46CD}"/>
              </a:ext>
            </a:extLst>
          </p:cNvPr>
          <p:cNvSpPr>
            <a:spLocks noGrp="1"/>
          </p:cNvSpPr>
          <p:nvPr>
            <p:ph type="title"/>
          </p:nvPr>
        </p:nvSpPr>
        <p:spPr>
          <a:xfrm>
            <a:off x="1088685" y="1460641"/>
            <a:ext cx="7202456" cy="614255"/>
          </a:xfrm>
        </p:spPr>
        <p:txBody>
          <a:bodyPr>
            <a:normAutofit/>
          </a:bodyPr>
          <a:lstStyle/>
          <a:p>
            <a:r>
              <a:rPr lang="en-IN" dirty="0"/>
              <a:t>Features of ml</a:t>
            </a:r>
          </a:p>
        </p:txBody>
      </p:sp>
      <p:sp>
        <p:nvSpPr>
          <p:cNvPr id="3" name="Content Placeholder 2">
            <a:extLst>
              <a:ext uri="{FF2B5EF4-FFF2-40B4-BE49-F238E27FC236}">
                <a16:creationId xmlns:a16="http://schemas.microsoft.com/office/drawing/2014/main" id="{35B31309-6D3C-E062-AE94-5D54722980E7}"/>
              </a:ext>
            </a:extLst>
          </p:cNvPr>
          <p:cNvSpPr>
            <a:spLocks noGrp="1"/>
          </p:cNvSpPr>
          <p:nvPr>
            <p:ph idx="1"/>
          </p:nvPr>
        </p:nvSpPr>
        <p:spPr>
          <a:xfrm>
            <a:off x="457200" y="2819400"/>
            <a:ext cx="8229600" cy="3306763"/>
          </a:xfrm>
        </p:spPr>
        <p:txBody>
          <a:bodyPr/>
          <a:lstStyle/>
          <a:p>
            <a:r>
              <a:rPr lang="en-IN" dirty="0"/>
              <a:t>ASSIGNMENT 1</a:t>
            </a:r>
          </a:p>
        </p:txBody>
      </p:sp>
    </p:spTree>
    <p:extLst>
      <p:ext uri="{BB962C8B-B14F-4D97-AF65-F5344CB8AC3E}">
        <p14:creationId xmlns:p14="http://schemas.microsoft.com/office/powerpoint/2010/main" val="328280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For multi-class classification, many binary classification techniques are applicable.</a:t>
            </a:r>
          </a:p>
          <a:p>
            <a:pPr marL="0" indent="0" algn="just">
              <a:lnSpc>
                <a:spcPct val="150000"/>
              </a:lnSpc>
              <a:buNone/>
            </a:pPr>
            <a:r>
              <a:rPr lang="en-US" sz="1350" dirty="0">
                <a:latin typeface="Roboto" panose="02000000000000000000" pitchFamily="2" charset="0"/>
              </a:rPr>
              <a:t>The following well-known algorithms can be used for multi-class classification:</a:t>
            </a:r>
          </a:p>
          <a:p>
            <a:pPr algn="just">
              <a:lnSpc>
                <a:spcPct val="150000"/>
              </a:lnSpc>
            </a:pPr>
            <a:r>
              <a:rPr lang="en-US" sz="1350" dirty="0">
                <a:latin typeface="Roboto" panose="02000000000000000000" pitchFamily="2" charset="0"/>
              </a:rPr>
              <a:t>Progressive Boosting</a:t>
            </a:r>
          </a:p>
          <a:p>
            <a:pPr algn="just">
              <a:lnSpc>
                <a:spcPct val="150000"/>
              </a:lnSpc>
            </a:pPr>
            <a:r>
              <a:rPr lang="en-US" sz="1350" dirty="0">
                <a:latin typeface="Roboto" panose="02000000000000000000" pitchFamily="2" charset="0"/>
              </a:rPr>
              <a:t>Choice trees</a:t>
            </a:r>
          </a:p>
          <a:p>
            <a:pPr algn="just">
              <a:lnSpc>
                <a:spcPct val="150000"/>
              </a:lnSpc>
            </a:pPr>
            <a:r>
              <a:rPr lang="en-US" sz="1350" dirty="0">
                <a:latin typeface="Roboto" panose="02000000000000000000" pitchFamily="2" charset="0"/>
              </a:rPr>
              <a:t>Nearest K Neighbors</a:t>
            </a:r>
          </a:p>
          <a:p>
            <a:pPr algn="just">
              <a:lnSpc>
                <a:spcPct val="150000"/>
              </a:lnSpc>
            </a:pPr>
            <a:r>
              <a:rPr lang="en-US" sz="1350" dirty="0">
                <a:latin typeface="Roboto" panose="02000000000000000000" pitchFamily="2" charset="0"/>
              </a:rPr>
              <a:t>Rough Forest / Random Forest</a:t>
            </a:r>
          </a:p>
          <a:p>
            <a:pPr algn="just">
              <a:lnSpc>
                <a:spcPct val="150000"/>
              </a:lnSpc>
            </a:pPr>
            <a:r>
              <a:rPr lang="en-US" sz="1350" dirty="0">
                <a:latin typeface="Roboto" panose="02000000000000000000" pitchFamily="2" charset="0"/>
              </a:rPr>
              <a:t>Simple Bayes</a:t>
            </a:r>
          </a:p>
          <a:p>
            <a:pPr marL="0" indent="0" algn="just">
              <a:lnSpc>
                <a:spcPct val="150000"/>
              </a:lnSpc>
              <a:buNone/>
            </a:pPr>
            <a:r>
              <a:rPr lang="en-US" sz="1350" dirty="0">
                <a:latin typeface="Roboto" panose="02000000000000000000" pitchFamily="2" charset="0"/>
              </a:rPr>
              <a:t>Multi-class problems can be solved using algorithms created for binary classification.</a:t>
            </a:r>
          </a:p>
        </p:txBody>
      </p:sp>
    </p:spTree>
    <p:extLst>
      <p:ext uri="{BB962C8B-B14F-4D97-AF65-F5344CB8AC3E}">
        <p14:creationId xmlns:p14="http://schemas.microsoft.com/office/powerpoint/2010/main" val="2817422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229600" cy="5287963"/>
          </a:xfrm>
        </p:spPr>
        <p:txBody>
          <a:bodyPr>
            <a:normAutofit fontScale="25000" lnSpcReduction="20000"/>
          </a:bodyPr>
          <a:lstStyle/>
          <a:p>
            <a:pPr>
              <a:lnSpc>
                <a:spcPct val="120000"/>
              </a:lnSpc>
            </a:pPr>
            <a:r>
              <a:rPr lang="en-US" sz="4500" dirty="0"/>
              <a:t>Key Terms </a:t>
            </a:r>
          </a:p>
          <a:p>
            <a:pPr>
              <a:lnSpc>
                <a:spcPct val="120000"/>
              </a:lnSpc>
            </a:pPr>
            <a:r>
              <a:rPr lang="en-US" sz="4500" b="1" dirty="0"/>
              <a:t>Root Node </a:t>
            </a:r>
            <a:r>
              <a:rPr lang="en-US" sz="4500" dirty="0"/>
              <a:t>- It represents the entire population or sample and this further gets divided into two or more homogeneous sets.</a:t>
            </a:r>
          </a:p>
          <a:p>
            <a:pPr>
              <a:lnSpc>
                <a:spcPct val="120000"/>
              </a:lnSpc>
            </a:pPr>
            <a:r>
              <a:rPr lang="en-US" sz="4500" b="1" dirty="0"/>
              <a:t>Splitting </a:t>
            </a:r>
            <a:r>
              <a:rPr lang="en-US" sz="4500" dirty="0"/>
              <a:t>-</a:t>
            </a:r>
            <a:r>
              <a:rPr lang="en-US" sz="4500" b="1" dirty="0"/>
              <a:t> </a:t>
            </a:r>
            <a:r>
              <a:rPr lang="en-US" sz="4500" dirty="0"/>
              <a:t>It is a process of dividing a node into two or more sub-nodes.</a:t>
            </a:r>
          </a:p>
          <a:p>
            <a:pPr>
              <a:lnSpc>
                <a:spcPct val="120000"/>
              </a:lnSpc>
            </a:pPr>
            <a:r>
              <a:rPr lang="en-US" sz="4500" b="1" dirty="0"/>
              <a:t>Decision Node </a:t>
            </a:r>
            <a:r>
              <a:rPr lang="en-US" sz="4500" dirty="0"/>
              <a:t>-</a:t>
            </a:r>
            <a:r>
              <a:rPr lang="en-US" sz="4500" b="1" dirty="0"/>
              <a:t> </a:t>
            </a:r>
            <a:r>
              <a:rPr lang="en-US" sz="4500" dirty="0"/>
              <a:t>When a sub-node splits into further sub-nodes, then it is called a decision node.</a:t>
            </a:r>
          </a:p>
          <a:p>
            <a:pPr>
              <a:lnSpc>
                <a:spcPct val="120000"/>
              </a:lnSpc>
            </a:pPr>
            <a:r>
              <a:rPr lang="en-US" sz="4500" b="1" dirty="0"/>
              <a:t>Leaf/ Terminal Node </a:t>
            </a:r>
            <a:r>
              <a:rPr lang="en-US" sz="4500" dirty="0"/>
              <a:t>-</a:t>
            </a:r>
            <a:r>
              <a:rPr lang="en-US" sz="4500" b="1" dirty="0"/>
              <a:t> </a:t>
            </a:r>
            <a:r>
              <a:rPr lang="en-US" sz="4500" dirty="0"/>
              <a:t>Nodes do not split is called Leaf or Terminal node..</a:t>
            </a:r>
          </a:p>
          <a:p>
            <a:pPr>
              <a:lnSpc>
                <a:spcPct val="120000"/>
              </a:lnSpc>
            </a:pPr>
            <a:r>
              <a:rPr lang="en-US" sz="4500" b="1" dirty="0"/>
              <a:t>Branch / Sub-Tree</a:t>
            </a:r>
            <a:r>
              <a:rPr lang="en-US" sz="4500" dirty="0"/>
              <a:t> - A subsection of the entire tree is called branch or sub-tree.</a:t>
            </a:r>
          </a:p>
          <a:p>
            <a:pPr>
              <a:lnSpc>
                <a:spcPct val="120000"/>
              </a:lnSpc>
            </a:pPr>
            <a:r>
              <a:rPr lang="en-US" sz="4500" b="1" dirty="0"/>
              <a:t>Parent and Child Node</a:t>
            </a:r>
            <a:r>
              <a:rPr lang="en-US" sz="4500" dirty="0"/>
              <a:t> - A node, which is divided into sub-nodes is called the parent node of sub-nodes whereas sub-nodes are the child of the parent node.</a:t>
            </a:r>
          </a:p>
          <a:p>
            <a:pPr>
              <a:lnSpc>
                <a:spcPct val="120000"/>
              </a:lnSpc>
            </a:pPr>
            <a:r>
              <a:rPr lang="en-US" sz="4500" b="1" dirty="0"/>
              <a:t>Entropy </a:t>
            </a:r>
            <a:r>
              <a:rPr lang="en-US" sz="45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4500" b="1" dirty="0"/>
              <a:t>Information Gain </a:t>
            </a:r>
            <a:r>
              <a:rPr lang="en-US" sz="4500" dirty="0"/>
              <a:t>-</a:t>
            </a:r>
            <a:r>
              <a:rPr lang="en-US" sz="4500" b="1" dirty="0"/>
              <a:t> </a:t>
            </a:r>
            <a:r>
              <a:rPr lang="en-US" sz="45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4500" b="1" dirty="0"/>
              <a:t>Internal Node </a:t>
            </a:r>
            <a:r>
              <a:rPr lang="en-US" sz="4500" dirty="0"/>
              <a:t>-</a:t>
            </a:r>
            <a:r>
              <a:rPr lang="en-US" sz="4500" b="1" dirty="0"/>
              <a:t> </a:t>
            </a:r>
            <a:r>
              <a:rPr lang="en-US" sz="4500" dirty="0"/>
              <a:t>An internal node (also known as an inner node, </a:t>
            </a:r>
            <a:r>
              <a:rPr lang="en-US" sz="4500" dirty="0" err="1"/>
              <a:t>inode</a:t>
            </a:r>
            <a:r>
              <a:rPr lang="en-US" sz="4500" dirty="0"/>
              <a:t> for short, or branch node) is any node of a tree that has child nodes </a:t>
            </a:r>
          </a:p>
          <a:p>
            <a:pPr>
              <a:lnSpc>
                <a:spcPct val="120000"/>
              </a:lnSpc>
            </a:pPr>
            <a:r>
              <a:rPr lang="en-US" sz="4500" b="1" dirty="0"/>
              <a:t>Branch </a:t>
            </a:r>
            <a:r>
              <a:rPr lang="en-US" sz="4500" dirty="0"/>
              <a:t>-</a:t>
            </a:r>
            <a:r>
              <a:rPr lang="en-US" sz="4500" b="1" dirty="0"/>
              <a:t> </a:t>
            </a:r>
            <a:r>
              <a:rPr lang="en-US" sz="4500" dirty="0"/>
              <a:t>The lines connecting elements are called "branches".</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Tree>
    <p:extLst>
      <p:ext uri="{BB962C8B-B14F-4D97-AF65-F5344CB8AC3E}">
        <p14:creationId xmlns:p14="http://schemas.microsoft.com/office/powerpoint/2010/main" val="2357958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3BFA-9A1B-BF5A-C740-8BF5ED73A292}"/>
              </a:ext>
            </a:extLst>
          </p:cNvPr>
          <p:cNvSpPr>
            <a:spLocks noGrp="1"/>
          </p:cNvSpPr>
          <p:nvPr>
            <p:ph type="title"/>
          </p:nvPr>
        </p:nvSpPr>
        <p:spPr>
          <a:xfrm>
            <a:off x="1219200" y="609600"/>
            <a:ext cx="7202456" cy="440352"/>
          </a:xfrm>
        </p:spPr>
        <p:txBody>
          <a:bodyPr>
            <a:normAutofit fontScale="90000"/>
          </a:bodyPr>
          <a:lstStyle/>
          <a:p>
            <a:r>
              <a:rPr lang="en-IN" dirty="0"/>
              <a:t>TYPES OF MACHINE LEARNING</a:t>
            </a:r>
          </a:p>
        </p:txBody>
      </p:sp>
      <p:pic>
        <p:nvPicPr>
          <p:cNvPr id="5" name="Content Placeholder 4">
            <a:extLst>
              <a:ext uri="{FF2B5EF4-FFF2-40B4-BE49-F238E27FC236}">
                <a16:creationId xmlns:a16="http://schemas.microsoft.com/office/drawing/2014/main" id="{D3F94CA5-126A-8427-05B3-C04DB5A781FB}"/>
              </a:ext>
            </a:extLst>
          </p:cNvPr>
          <p:cNvPicPr>
            <a:picLocks noGrp="1" noChangeAspect="1"/>
          </p:cNvPicPr>
          <p:nvPr>
            <p:ph idx="1"/>
          </p:nvPr>
        </p:nvPicPr>
        <p:blipFill>
          <a:blip r:embed="rId2"/>
          <a:stretch>
            <a:fillRect/>
          </a:stretch>
        </p:blipFill>
        <p:spPr>
          <a:xfrm>
            <a:off x="990600" y="1371600"/>
            <a:ext cx="6417128" cy="3505200"/>
          </a:xfrm>
        </p:spPr>
      </p:pic>
      <p:pic>
        <p:nvPicPr>
          <p:cNvPr id="4" name="Picture 2" descr="https://media.geeksforgeeks.org/wp-content/uploads/20200804234851/Untitled-300x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98448"/>
            <a:ext cx="8421656" cy="147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6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Tree>
    <p:extLst>
      <p:ext uri="{BB962C8B-B14F-4D97-AF65-F5344CB8AC3E}">
        <p14:creationId xmlns:p14="http://schemas.microsoft.com/office/powerpoint/2010/main" val="1877893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Tree>
    <p:extLst>
      <p:ext uri="{BB962C8B-B14F-4D97-AF65-F5344CB8AC3E}">
        <p14:creationId xmlns:p14="http://schemas.microsoft.com/office/powerpoint/2010/main" val="41792794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Tree>
    <p:extLst>
      <p:ext uri="{BB962C8B-B14F-4D97-AF65-F5344CB8AC3E}">
        <p14:creationId xmlns:p14="http://schemas.microsoft.com/office/powerpoint/2010/main" val="1216393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Tree>
    <p:extLst>
      <p:ext uri="{BB962C8B-B14F-4D97-AF65-F5344CB8AC3E}">
        <p14:creationId xmlns:p14="http://schemas.microsoft.com/office/powerpoint/2010/main" val="979076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Tree>
    <p:extLst>
      <p:ext uri="{BB962C8B-B14F-4D97-AF65-F5344CB8AC3E}">
        <p14:creationId xmlns:p14="http://schemas.microsoft.com/office/powerpoint/2010/main" val="12749686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Tree>
    <p:extLst>
      <p:ext uri="{BB962C8B-B14F-4D97-AF65-F5344CB8AC3E}">
        <p14:creationId xmlns:p14="http://schemas.microsoft.com/office/powerpoint/2010/main" val="69075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Tree>
    <p:extLst>
      <p:ext uri="{BB962C8B-B14F-4D97-AF65-F5344CB8AC3E}">
        <p14:creationId xmlns:p14="http://schemas.microsoft.com/office/powerpoint/2010/main" val="973823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Tree>
    <p:extLst>
      <p:ext uri="{BB962C8B-B14F-4D97-AF65-F5344CB8AC3E}">
        <p14:creationId xmlns:p14="http://schemas.microsoft.com/office/powerpoint/2010/main" val="35789649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Tree>
    <p:extLst>
      <p:ext uri="{BB962C8B-B14F-4D97-AF65-F5344CB8AC3E}">
        <p14:creationId xmlns:p14="http://schemas.microsoft.com/office/powerpoint/2010/main" val="36262617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Tree>
    <p:extLst>
      <p:ext uri="{BB962C8B-B14F-4D97-AF65-F5344CB8AC3E}">
        <p14:creationId xmlns:p14="http://schemas.microsoft.com/office/powerpoint/2010/main" val="1270549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947-0921-64ED-5549-2F85691008B4}"/>
              </a:ext>
            </a:extLst>
          </p:cNvPr>
          <p:cNvSpPr>
            <a:spLocks noGrp="1"/>
          </p:cNvSpPr>
          <p:nvPr>
            <p:ph type="ctrTitle"/>
          </p:nvPr>
        </p:nvSpPr>
        <p:spPr/>
        <p:txBody>
          <a:bodyPr/>
          <a:lstStyle/>
          <a:p>
            <a:r>
              <a:rPr lang="en-IN" dirty="0"/>
              <a:t>TYPES OF MACHINE LEARNING</a:t>
            </a:r>
          </a:p>
        </p:txBody>
      </p:sp>
      <p:sp>
        <p:nvSpPr>
          <p:cNvPr id="3" name="Subtitle 2">
            <a:extLst>
              <a:ext uri="{FF2B5EF4-FFF2-40B4-BE49-F238E27FC236}">
                <a16:creationId xmlns:a16="http://schemas.microsoft.com/office/drawing/2014/main" id="{D6F5832D-AA47-2350-6E84-EFE4A3F542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782695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Tree>
    <p:extLst>
      <p:ext uri="{BB962C8B-B14F-4D97-AF65-F5344CB8AC3E}">
        <p14:creationId xmlns:p14="http://schemas.microsoft.com/office/powerpoint/2010/main" val="1955033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Tree>
    <p:extLst>
      <p:ext uri="{BB962C8B-B14F-4D97-AF65-F5344CB8AC3E}">
        <p14:creationId xmlns:p14="http://schemas.microsoft.com/office/powerpoint/2010/main" val="743926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Tree>
    <p:extLst>
      <p:ext uri="{BB962C8B-B14F-4D97-AF65-F5344CB8AC3E}">
        <p14:creationId xmlns:p14="http://schemas.microsoft.com/office/powerpoint/2010/main" val="1736597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id="{99F71630-99A1-A8C9-9F42-FB2CC4CB027D}"/>
              </a:ext>
            </a:extLst>
          </p:cNvPr>
          <p:cNvSpPr>
            <a:spLocks noGrp="1"/>
          </p:cNvSpPr>
          <p:nvPr>
            <p:ph idx="1"/>
          </p:nvPr>
        </p:nvSpPr>
        <p:spPr>
          <a:xfrm>
            <a:off x="457200" y="731838"/>
            <a:ext cx="8229600" cy="5394326"/>
          </a:xfrm>
        </p:spPr>
        <p:txBody>
          <a:bodyPr>
            <a:normAutofit/>
          </a:bodyPr>
          <a:lstStyle/>
          <a:p>
            <a:r>
              <a:rPr lang="en-US" sz="24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2400" i="0" u="none" strike="noStrike" dirty="0">
                <a:effectLst/>
                <a:latin typeface="Roboto" panose="02000000000000000000" pitchFamily="2" charset="0"/>
                <a:hlinkClick r:id="rId2" tooltip="conditional probability">
                  <a:extLst>
                    <a:ext uri="{A12FA001-AC4F-418D-AE19-62706E023703}">
                      <ahyp:hlinkClr xmlns:ahyp="http://schemas.microsoft.com/office/drawing/2018/hyperlinkcolor" xmlns="" val="tx"/>
                    </a:ext>
                  </a:extLst>
                </a:hlinkClick>
              </a:rPr>
              <a:t>conditional probability</a:t>
            </a:r>
            <a:r>
              <a:rPr lang="en-US" sz="2400" b="0" i="0" dirty="0">
                <a:solidFill>
                  <a:srgbClr val="51565E"/>
                </a:solidFill>
                <a:effectLst/>
                <a:latin typeface="Roboto" panose="02000000000000000000" pitchFamily="2" charset="0"/>
              </a:rPr>
              <a:t>, as given by the Bayes theorem.</a:t>
            </a:r>
          </a:p>
          <a:p>
            <a:r>
              <a:rPr lang="en-US" sz="2400" b="0" i="0" dirty="0">
                <a:solidFill>
                  <a:srgbClr val="51565E"/>
                </a:solidFill>
                <a:effectLst/>
                <a:latin typeface="Roboto" panose="02000000000000000000" pitchFamily="2" charset="0"/>
              </a:rPr>
              <a:t>If we toss two coins and look at all the different possibilities, we have the sample space as:{HH, HT, TH, TT}</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 1/4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at least one tail = 3/4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the second coin being head given the first coin is tail = 1/2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given the first coin is a head = 1/2</a:t>
            </a:r>
          </a:p>
          <a:p>
            <a:pPr algn="l"/>
            <a:r>
              <a:rPr lang="en-US" sz="1600" b="0" i="0" dirty="0">
                <a:solidFill>
                  <a:srgbClr val="51565E"/>
                </a:solidFill>
                <a:effectLst/>
                <a:latin typeface="Roboto" panose="02000000000000000000" pitchFamily="2" charset="0"/>
              </a:rPr>
              <a:t>The Bayes theorem gives us the conditional probability of event A, given that event B has occurred.</a:t>
            </a:r>
          </a:p>
          <a:p>
            <a:endParaRPr lang="en-IN" sz="2400" dirty="0"/>
          </a:p>
        </p:txBody>
      </p:sp>
    </p:spTree>
    <p:extLst>
      <p:ext uri="{BB962C8B-B14F-4D97-AF65-F5344CB8AC3E}">
        <p14:creationId xmlns:p14="http://schemas.microsoft.com/office/powerpoint/2010/main" val="23422288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id="{A30206A9-8C5E-0C6E-3208-91740EDF7172}"/>
              </a:ext>
            </a:extLst>
          </p:cNvPr>
          <p:cNvPicPr>
            <a:picLocks noChangeAspect="1"/>
          </p:cNvPicPr>
          <p:nvPr/>
        </p:nvPicPr>
        <p:blipFill>
          <a:blip r:embed="rId2"/>
          <a:stretch>
            <a:fillRect/>
          </a:stretch>
        </p:blipFill>
        <p:spPr>
          <a:xfrm>
            <a:off x="1219200" y="3124199"/>
            <a:ext cx="6172200" cy="3001963"/>
          </a:xfrm>
          <a:prstGeom prst="rect">
            <a:avLst/>
          </a:prstGeom>
        </p:spPr>
      </p:pic>
    </p:spTree>
    <p:extLst>
      <p:ext uri="{BB962C8B-B14F-4D97-AF65-F5344CB8AC3E}">
        <p14:creationId xmlns:p14="http://schemas.microsoft.com/office/powerpoint/2010/main" val="27276699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Tree>
    <p:extLst>
      <p:ext uri="{BB962C8B-B14F-4D97-AF65-F5344CB8AC3E}">
        <p14:creationId xmlns:p14="http://schemas.microsoft.com/office/powerpoint/2010/main" val="3387085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Tree>
    <p:extLst>
      <p:ext uri="{BB962C8B-B14F-4D97-AF65-F5344CB8AC3E}">
        <p14:creationId xmlns:p14="http://schemas.microsoft.com/office/powerpoint/2010/main" val="29685981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6309AC-8AEA-9B06-B35A-C1749F564E0A}"/>
              </a:ext>
            </a:extLst>
          </p:cNvPr>
          <p:cNvPicPr>
            <a:picLocks noChangeAspect="1"/>
          </p:cNvPicPr>
          <p:nvPr/>
        </p:nvPicPr>
        <p:blipFill>
          <a:blip r:embed="rId2"/>
          <a:stretch>
            <a:fillRect/>
          </a:stretch>
        </p:blipFill>
        <p:spPr>
          <a:xfrm>
            <a:off x="662601" y="1417637"/>
            <a:ext cx="6502410" cy="3763963"/>
          </a:xfrm>
          <a:prstGeom prst="rect">
            <a:avLst/>
          </a:prstGeom>
        </p:spPr>
      </p:pic>
    </p:spTree>
    <p:extLst>
      <p:ext uri="{BB962C8B-B14F-4D97-AF65-F5344CB8AC3E}">
        <p14:creationId xmlns:p14="http://schemas.microsoft.com/office/powerpoint/2010/main" val="4082660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Tree>
    <p:extLst>
      <p:ext uri="{BB962C8B-B14F-4D97-AF65-F5344CB8AC3E}">
        <p14:creationId xmlns:p14="http://schemas.microsoft.com/office/powerpoint/2010/main" val="10962287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Tree>
    <p:extLst>
      <p:ext uri="{BB962C8B-B14F-4D97-AF65-F5344CB8AC3E}">
        <p14:creationId xmlns:p14="http://schemas.microsoft.com/office/powerpoint/2010/main" val="3912775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Tree>
    <p:extLst>
      <p:ext uri="{BB962C8B-B14F-4D97-AF65-F5344CB8AC3E}">
        <p14:creationId xmlns:p14="http://schemas.microsoft.com/office/powerpoint/2010/main" val="13777679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id="{AC1F8E43-5420-4FC5-5A1E-26A9B098573A}"/>
              </a:ext>
            </a:extLst>
          </p:cNvPr>
          <p:cNvSpPr>
            <a:spLocks noGrp="1"/>
          </p:cNvSpPr>
          <p:nvPr>
            <p:ph idx="1"/>
          </p:nvPr>
        </p:nvSpPr>
        <p:spPr>
          <a:xfrm>
            <a:off x="457200" y="990600"/>
            <a:ext cx="8229600" cy="5135563"/>
          </a:xfrm>
        </p:spPr>
        <p:txBody>
          <a:bodyPr>
            <a:normAutofit/>
          </a:bodyPr>
          <a:lstStyle/>
          <a:p>
            <a:r>
              <a:rPr lang="en-US" sz="2600" b="0" i="0" dirty="0">
                <a:solidFill>
                  <a:srgbClr val="000000"/>
                </a:solidFill>
                <a:effectLst/>
                <a:latin typeface="inter-regular"/>
              </a:rPr>
              <a:t>K-Nearest </a:t>
            </a:r>
            <a:r>
              <a:rPr lang="en-US" sz="2600" b="0" i="0" dirty="0" err="1">
                <a:solidFill>
                  <a:srgbClr val="000000"/>
                </a:solidFill>
                <a:effectLst/>
                <a:latin typeface="inter-regular"/>
              </a:rPr>
              <a:t>Neighbour</a:t>
            </a:r>
            <a:r>
              <a:rPr lang="en-US" sz="2600" b="0" i="0" dirty="0">
                <a:solidFill>
                  <a:srgbClr val="000000"/>
                </a:solidFill>
                <a:effectLst/>
                <a:latin typeface="inter-regular"/>
              </a:rPr>
              <a:t> is one of the simplest Machine Learning algorithms based on Supervised Learning technique.</a:t>
            </a:r>
          </a:p>
          <a:p>
            <a:r>
              <a:rPr lang="en-US" sz="26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r>
              <a:rPr lang="en-US" sz="2600"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endParaRPr lang="en-IN" dirty="0"/>
          </a:p>
        </p:txBody>
      </p:sp>
    </p:spTree>
    <p:extLst>
      <p:ext uri="{BB962C8B-B14F-4D97-AF65-F5344CB8AC3E}">
        <p14:creationId xmlns:p14="http://schemas.microsoft.com/office/powerpoint/2010/main" val="39795840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Tree>
    <p:extLst>
      <p:ext uri="{BB962C8B-B14F-4D97-AF65-F5344CB8AC3E}">
        <p14:creationId xmlns:p14="http://schemas.microsoft.com/office/powerpoint/2010/main" val="33132870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74DB-AD9C-9B4B-6702-9DFFE7BF41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Tree>
    <p:extLst>
      <p:ext uri="{BB962C8B-B14F-4D97-AF65-F5344CB8AC3E}">
        <p14:creationId xmlns:p14="http://schemas.microsoft.com/office/powerpoint/2010/main" val="388506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Tree>
    <p:extLst>
      <p:ext uri="{BB962C8B-B14F-4D97-AF65-F5344CB8AC3E}">
        <p14:creationId xmlns:p14="http://schemas.microsoft.com/office/powerpoint/2010/main" val="296124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Tree>
    <p:extLst>
      <p:ext uri="{BB962C8B-B14F-4D97-AF65-F5344CB8AC3E}">
        <p14:creationId xmlns:p14="http://schemas.microsoft.com/office/powerpoint/2010/main" val="2537615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Tree>
    <p:extLst>
      <p:ext uri="{BB962C8B-B14F-4D97-AF65-F5344CB8AC3E}">
        <p14:creationId xmlns:p14="http://schemas.microsoft.com/office/powerpoint/2010/main" val="15344404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Tree>
    <p:extLst>
      <p:ext uri="{BB962C8B-B14F-4D97-AF65-F5344CB8AC3E}">
        <p14:creationId xmlns:p14="http://schemas.microsoft.com/office/powerpoint/2010/main" val="29113548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id="{FC204A87-CABE-E1D7-AB40-7976E11C6BD2}"/>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Bagging is also known as Bootstrap Aggregation used by random forest. The process begins with any original random data. After arranging, it is </a:t>
            </a:r>
            <a:r>
              <a:rPr lang="en-US" sz="3200" dirty="0" err="1">
                <a:latin typeface="Times New Roman" panose="02020603050405020304" pitchFamily="18" charset="0"/>
                <a:cs typeface="Times New Roman" panose="02020603050405020304" pitchFamily="18" charset="0"/>
              </a:rPr>
              <a:t>organised</a:t>
            </a:r>
            <a:r>
              <a:rPr lang="en-US" sz="3200" dirty="0">
                <a:latin typeface="Times New Roman" panose="02020603050405020304" pitchFamily="18" charset="0"/>
                <a:cs typeface="Times New Roman" panose="02020603050405020304" pitchFamily="18" charset="0"/>
              </a:rPr>
              <a:t> into samples known as Bootstrap Sample. This process is known as </a:t>
            </a:r>
            <a:r>
              <a:rPr lang="en-US" sz="3200" dirty="0" err="1">
                <a:latin typeface="Times New Roman" panose="02020603050405020304" pitchFamily="18" charset="0"/>
                <a:cs typeface="Times New Roman" panose="02020603050405020304" pitchFamily="18" charset="0"/>
              </a:rPr>
              <a:t>Bootstrapping.Further</a:t>
            </a:r>
            <a:r>
              <a:rPr lang="en-US" sz="32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r>
              <a:rPr lang="en-US" sz="3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501672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id="{CAC983FF-9C51-82F8-C935-3878E2940CEF}"/>
              </a:ext>
            </a:extLst>
          </p:cNvPr>
          <p:cNvPicPr>
            <a:picLocks noGrp="1" noChangeAspect="1"/>
          </p:cNvPicPr>
          <p:nvPr>
            <p:ph idx="1"/>
          </p:nvPr>
        </p:nvPicPr>
        <p:blipFill>
          <a:blip r:embed="rId2"/>
          <a:stretch>
            <a:fillRect/>
          </a:stretch>
        </p:blipFill>
        <p:spPr>
          <a:xfrm>
            <a:off x="1356081" y="2328559"/>
            <a:ext cx="6431837" cy="3345470"/>
          </a:xfrm>
        </p:spPr>
      </p:pic>
    </p:spTree>
    <p:extLst>
      <p:ext uri="{BB962C8B-B14F-4D97-AF65-F5344CB8AC3E}">
        <p14:creationId xmlns:p14="http://schemas.microsoft.com/office/powerpoint/2010/main" val="2541628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Tree>
    <p:extLst>
      <p:ext uri="{BB962C8B-B14F-4D97-AF65-F5344CB8AC3E}">
        <p14:creationId xmlns:p14="http://schemas.microsoft.com/office/powerpoint/2010/main" val="217344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4495800" cy="4648200"/>
          </a:xfrm>
        </p:spPr>
        <p:txBody>
          <a:bodyPr>
            <a:normAutofit lnSpcReduction="10000"/>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427449" cy="261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34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Tree>
    <p:extLst>
      <p:ext uri="{BB962C8B-B14F-4D97-AF65-F5344CB8AC3E}">
        <p14:creationId xmlns:p14="http://schemas.microsoft.com/office/powerpoint/2010/main" val="2266787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98263D11-21F2-396C-A169-3373B266791C}"/>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Tree>
    <p:extLst>
      <p:ext uri="{BB962C8B-B14F-4D97-AF65-F5344CB8AC3E}">
        <p14:creationId xmlns:p14="http://schemas.microsoft.com/office/powerpoint/2010/main" val="1147691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783D096-AC9B-8217-810B-9C5B5A5D342B}"/>
              </a:ext>
            </a:extLst>
          </p:cNvPr>
          <p:cNvSpPr>
            <a:spLocks noGrp="1"/>
          </p:cNvSpPr>
          <p:nvPr>
            <p:ph idx="1"/>
          </p:nvPr>
        </p:nvSpPr>
        <p:spPr/>
        <p:txBody>
          <a:bodyPr/>
          <a:lstStyle/>
          <a:p>
            <a:r>
              <a:rPr lang="en-IN" dirty="0"/>
              <a:t>Clustering</a:t>
            </a:r>
          </a:p>
          <a:p>
            <a:r>
              <a:rPr lang="en-IN" dirty="0"/>
              <a:t>Association</a:t>
            </a:r>
          </a:p>
        </p:txBody>
      </p:sp>
    </p:spTree>
    <p:extLst>
      <p:ext uri="{BB962C8B-B14F-4D97-AF65-F5344CB8AC3E}">
        <p14:creationId xmlns:p14="http://schemas.microsoft.com/office/powerpoint/2010/main" val="3326094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Tree>
    <p:extLst>
      <p:ext uri="{BB962C8B-B14F-4D97-AF65-F5344CB8AC3E}">
        <p14:creationId xmlns:p14="http://schemas.microsoft.com/office/powerpoint/2010/main" val="2318836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Tree>
    <p:extLst>
      <p:ext uri="{BB962C8B-B14F-4D97-AF65-F5344CB8AC3E}">
        <p14:creationId xmlns:p14="http://schemas.microsoft.com/office/powerpoint/2010/main" val="2927312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Tree>
    <p:extLst>
      <p:ext uri="{BB962C8B-B14F-4D97-AF65-F5344CB8AC3E}">
        <p14:creationId xmlns:p14="http://schemas.microsoft.com/office/powerpoint/2010/main" val="825745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Tree>
    <p:extLst>
      <p:ext uri="{BB962C8B-B14F-4D97-AF65-F5344CB8AC3E}">
        <p14:creationId xmlns:p14="http://schemas.microsoft.com/office/powerpoint/2010/main" val="2103599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48110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16D8-5C25-F67E-7596-B8C420771D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Tree>
    <p:extLst>
      <p:ext uri="{BB962C8B-B14F-4D97-AF65-F5344CB8AC3E}">
        <p14:creationId xmlns:p14="http://schemas.microsoft.com/office/powerpoint/2010/main" val="2017354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Tree>
    <p:extLst>
      <p:ext uri="{BB962C8B-B14F-4D97-AF65-F5344CB8AC3E}">
        <p14:creationId xmlns:p14="http://schemas.microsoft.com/office/powerpoint/2010/main" val="4833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066800"/>
            <a:ext cx="8610600" cy="38862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812256" cy="214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98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74B5A4FB-34C9-4E75-6636-14DC14465BC3}"/>
              </a:ext>
            </a:extLst>
          </p:cNvPr>
          <p:cNvSpPr>
            <a:spLocks noGrp="1"/>
          </p:cNvSpPr>
          <p:nvPr>
            <p:ph idx="1"/>
          </p:nvPr>
        </p:nvSpPr>
        <p:spPr>
          <a:xfrm>
            <a:off x="457200" y="838200"/>
            <a:ext cx="8229600" cy="52879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Tree>
    <p:extLst>
      <p:ext uri="{BB962C8B-B14F-4D97-AF65-F5344CB8AC3E}">
        <p14:creationId xmlns:p14="http://schemas.microsoft.com/office/powerpoint/2010/main" val="2299412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674F8D-50DB-3041-E945-DF68BD999639}"/>
              </a:ext>
            </a:extLst>
          </p:cNvPr>
          <p:cNvPicPr>
            <a:picLocks noGrp="1" noChangeAspect="1"/>
          </p:cNvPicPr>
          <p:nvPr>
            <p:ph idx="1"/>
          </p:nvPr>
        </p:nvPicPr>
        <p:blipFill>
          <a:blip r:embed="rId2"/>
          <a:stretch>
            <a:fillRect/>
          </a:stretch>
        </p:blipFill>
        <p:spPr>
          <a:xfrm>
            <a:off x="304800" y="1905000"/>
            <a:ext cx="8001000" cy="4419600"/>
          </a:xfrm>
        </p:spPr>
      </p:pic>
    </p:spTree>
    <p:extLst>
      <p:ext uri="{BB962C8B-B14F-4D97-AF65-F5344CB8AC3E}">
        <p14:creationId xmlns:p14="http://schemas.microsoft.com/office/powerpoint/2010/main" val="403519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Tree>
    <p:extLst>
      <p:ext uri="{BB962C8B-B14F-4D97-AF65-F5344CB8AC3E}">
        <p14:creationId xmlns:p14="http://schemas.microsoft.com/office/powerpoint/2010/main" val="2418880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Tree>
    <p:extLst>
      <p:ext uri="{BB962C8B-B14F-4D97-AF65-F5344CB8AC3E}">
        <p14:creationId xmlns:p14="http://schemas.microsoft.com/office/powerpoint/2010/main" val="287022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Tree>
    <p:extLst>
      <p:ext uri="{BB962C8B-B14F-4D97-AF65-F5344CB8AC3E}">
        <p14:creationId xmlns:p14="http://schemas.microsoft.com/office/powerpoint/2010/main" val="1631200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Tree>
    <p:extLst>
      <p:ext uri="{BB962C8B-B14F-4D97-AF65-F5344CB8AC3E}">
        <p14:creationId xmlns:p14="http://schemas.microsoft.com/office/powerpoint/2010/main" val="1679750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Tree>
    <p:extLst>
      <p:ext uri="{BB962C8B-B14F-4D97-AF65-F5344CB8AC3E}">
        <p14:creationId xmlns:p14="http://schemas.microsoft.com/office/powerpoint/2010/main" val="25649387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Tree>
    <p:extLst>
      <p:ext uri="{BB962C8B-B14F-4D97-AF65-F5344CB8AC3E}">
        <p14:creationId xmlns:p14="http://schemas.microsoft.com/office/powerpoint/2010/main" val="3232799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Tree>
    <p:extLst>
      <p:ext uri="{BB962C8B-B14F-4D97-AF65-F5344CB8AC3E}">
        <p14:creationId xmlns:p14="http://schemas.microsoft.com/office/powerpoint/2010/main" val="2353605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Tree>
    <p:extLst>
      <p:ext uri="{BB962C8B-B14F-4D97-AF65-F5344CB8AC3E}">
        <p14:creationId xmlns:p14="http://schemas.microsoft.com/office/powerpoint/2010/main" val="118023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1212</TotalTime>
  <Words>2047</Words>
  <Application>Microsoft Office PowerPoint</Application>
  <PresentationFormat>On-screen Show (4:3)</PresentationFormat>
  <Paragraphs>259</Paragraphs>
  <Slides>107</Slides>
  <Notes>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Arial</vt:lpstr>
      <vt:lpstr>Calibri</vt:lpstr>
      <vt:lpstr>Calibri Light</vt:lpstr>
      <vt:lpstr>charter</vt:lpstr>
      <vt:lpstr>erdana</vt:lpstr>
      <vt:lpstr>Inter</vt:lpstr>
      <vt:lpstr>inter-bold</vt:lpstr>
      <vt:lpstr>inter-regular</vt:lpstr>
      <vt:lpstr>Open Sans</vt:lpstr>
      <vt:lpstr>Roboto</vt:lpstr>
      <vt:lpstr>Times New Roman</vt:lpstr>
      <vt:lpstr>urw-din</vt:lpstr>
      <vt:lpstr>Office Theme</vt:lpstr>
      <vt:lpstr>Module 5: MACHINE LEARNING</vt:lpstr>
      <vt:lpstr>PowerPoint Presentation</vt:lpstr>
      <vt:lpstr>WHAT IS ML?</vt:lpstr>
      <vt:lpstr>Features of ml</vt:lpstr>
      <vt:lpstr>TYPES OF MACHINE LEARNING</vt:lpstr>
      <vt:lpstr>TYPES OF MACHINE LEARNING</vt:lpstr>
      <vt:lpstr>Supervised learning</vt:lpstr>
      <vt:lpstr>Supervised learning</vt:lpstr>
      <vt:lpstr>Supervised learning</vt:lpstr>
      <vt:lpstr>Working of Supervised learning</vt:lpstr>
      <vt:lpstr>Types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PowerPoint Presentation</vt:lpstr>
      <vt:lpstr>Least Square Method – Finding the best fit line      </vt:lpstr>
      <vt:lpstr>Problem solving</vt:lpstr>
      <vt:lpstr>PowerPoint Presentation</vt:lpstr>
      <vt:lpstr>PowerPoint Presentation</vt:lpstr>
      <vt:lpstr>PowerPoint Presentation</vt:lpstr>
      <vt:lpstr>PowerPoint Presentation</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PowerPoint Presentation</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vt:lpstr>
      <vt:lpstr>PowerPoint Presentation</vt:lpstr>
      <vt:lpstr>Example 1</vt:lpstr>
      <vt:lpstr>PowerPoint Presentation</vt:lpstr>
      <vt:lpstr>PowerPoint Presentation</vt:lpstr>
      <vt:lpstr>Assignment 1, 2 </vt:lpstr>
      <vt:lpstr>MULTI CLASS CLASSIFICATION</vt:lpstr>
      <vt:lpstr>KNN</vt:lpstr>
      <vt:lpstr>PowerPoint Presentation</vt:lpstr>
      <vt:lpstr>PowerPoint Presentation</vt:lpstr>
      <vt:lpstr>PowerPoint Presentation</vt:lpstr>
      <vt:lpstr>PowerPoint Presentation</vt:lpstr>
      <vt:lpstr>PowerPoint Presentation</vt:lpstr>
      <vt:lpstr>Random Forest Algorithm</vt:lpstr>
      <vt:lpstr>Bagging</vt:lpstr>
      <vt:lpstr>Bagging</vt:lpstr>
      <vt:lpstr>PowerPoint Presentation</vt:lpstr>
      <vt:lpstr>Assignment 3, 4</vt:lpstr>
      <vt:lpstr>UNSUPERVISED LEARNING</vt:lpstr>
      <vt:lpstr>TYPES</vt:lpstr>
      <vt:lpstr>clustering</vt:lpstr>
      <vt:lpstr>PowerPoint Presentation</vt:lpstr>
      <vt:lpstr>PowerPoint Presentation</vt:lpstr>
      <vt:lpstr>Types of Clustering Methods </vt:lpstr>
      <vt:lpstr>PowerPoint Presentation</vt:lpstr>
      <vt:lpstr>PowerPoint Presentation</vt:lpstr>
      <vt:lpstr>PowerPoint Presentation</vt:lpstr>
      <vt:lpstr>Density-Based Clustering </vt:lpstr>
      <vt:lpstr>PowerPoint Presentation</vt:lpstr>
      <vt:lpstr>Example of k means</vt:lpstr>
      <vt:lpstr>PowerPoint Presentation</vt:lpstr>
      <vt:lpstr>PowerPoint Presentation</vt:lpstr>
      <vt:lpstr>PowerPoint Presentation</vt:lpstr>
      <vt:lpstr>PowerPoint Presentation</vt:lpstr>
      <vt:lpstr>PowerPoint Presentation</vt:lpstr>
      <vt:lpstr>PowerPoint Presentation</vt:lpstr>
      <vt:lpstr>Pros n cons</vt:lpstr>
      <vt:lpstr>Assignment 5 n 6</vt:lpstr>
      <vt:lpstr>Reinforcement learning</vt:lpstr>
      <vt:lpstr>Example of RL</vt:lpstr>
      <vt:lpstr>PowerPoint Presentation</vt:lpstr>
      <vt:lpstr>Key Features of Reinforcement Learning </vt:lpstr>
      <vt:lpstr>Terms used in Reinforcement Learning </vt:lpstr>
      <vt:lpstr> </vt:lpstr>
      <vt:lpstr>PowerPoint Presentation</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30</cp:revision>
  <dcterms:created xsi:type="dcterms:W3CDTF">2022-08-31T13:58:02Z</dcterms:created>
  <dcterms:modified xsi:type="dcterms:W3CDTF">2022-09-28T06:13:51Z</dcterms:modified>
</cp:coreProperties>
</file>